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3"/>
  </p:notesMasterIdLst>
  <p:sldIdLst>
    <p:sldId id="296" r:id="rId2"/>
    <p:sldId id="330" r:id="rId3"/>
    <p:sldId id="335" r:id="rId4"/>
    <p:sldId id="280" r:id="rId5"/>
    <p:sldId id="281" r:id="rId6"/>
    <p:sldId id="331" r:id="rId7"/>
    <p:sldId id="332" r:id="rId8"/>
    <p:sldId id="333" r:id="rId9"/>
    <p:sldId id="283" r:id="rId10"/>
    <p:sldId id="284" r:id="rId11"/>
    <p:sldId id="286" r:id="rId12"/>
    <p:sldId id="287" r:id="rId13"/>
    <p:sldId id="336" r:id="rId14"/>
    <p:sldId id="344" r:id="rId15"/>
    <p:sldId id="339" r:id="rId16"/>
    <p:sldId id="343" r:id="rId17"/>
    <p:sldId id="338" r:id="rId18"/>
    <p:sldId id="340" r:id="rId19"/>
    <p:sldId id="346" r:id="rId20"/>
    <p:sldId id="341" r:id="rId21"/>
    <p:sldId id="34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ine Wagner" initials="MW" lastIdx="1" clrIdx="0">
    <p:extLst>
      <p:ext uri="{19B8F6BF-5375-455C-9EA6-DF929625EA0E}">
        <p15:presenceInfo xmlns:p15="http://schemas.microsoft.com/office/powerpoint/2012/main" userId="Madeline Wag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73"/>
    <p:restoredTop sz="92743"/>
  </p:normalViewPr>
  <p:slideViewPr>
    <p:cSldViewPr snapToGrid="0" snapToObjects="1">
      <p:cViewPr varScale="1">
        <p:scale>
          <a:sx n="83" d="100"/>
          <a:sy n="83" d="100"/>
        </p:scale>
        <p:origin x="90" y="114"/>
      </p:cViewPr>
      <p:guideLst/>
    </p:cSldViewPr>
  </p:slideViewPr>
  <p:notesTextViewPr>
    <p:cViewPr>
      <p:scale>
        <a:sx n="1" d="1"/>
        <a:sy n="1" d="1"/>
      </p:scale>
      <p:origin x="0" y="0"/>
    </p:cViewPr>
  </p:notesTextViewPr>
  <p:notesViewPr>
    <p:cSldViewPr snapToGrid="0" snapToObjects="1">
      <p:cViewPr varScale="1">
        <p:scale>
          <a:sx n="93" d="100"/>
          <a:sy n="93" d="100"/>
        </p:scale>
        <p:origin x="37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E229CECC-3AC3-4339-A473-5F66687BD6E4}"/>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3136A-163C-4642-8AE1-970D1CDC29C1}" type="datetimeFigureOut">
              <a:rPr lang="en-US" smtClean="0"/>
              <a:t>3/6/2019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DBDDF-FD2F-E24A-BD49-68AD749AF181}" type="slidenum">
              <a:rPr lang="en-US" smtClean="0"/>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ADBDDF-FD2F-E24A-BD49-68AD749AF181}" type="slidenum">
              <a:rPr lang="en-US" smtClean="0"/>
              <a:t>2</a:t>
            </a:fld>
            <a:endParaRPr lang="en-US"/>
          </a:p>
        </p:txBody>
      </p:sp>
    </p:spTree>
    <p:extLst>
      <p:ext uri="{BB962C8B-B14F-4D97-AF65-F5344CB8AC3E}">
        <p14:creationId xmlns:p14="http://schemas.microsoft.com/office/powerpoint/2010/main" val="190670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4</a:t>
            </a:fld>
            <a:endParaRPr lang="en-US"/>
          </a:p>
        </p:txBody>
      </p:sp>
    </p:spTree>
    <p:extLst>
      <p:ext uri="{BB962C8B-B14F-4D97-AF65-F5344CB8AC3E}">
        <p14:creationId xmlns:p14="http://schemas.microsoft.com/office/powerpoint/2010/main" val="66141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6</a:t>
            </a:fld>
            <a:endParaRPr lang="en-US"/>
          </a:p>
        </p:txBody>
      </p:sp>
    </p:spTree>
    <p:extLst>
      <p:ext uri="{BB962C8B-B14F-4D97-AF65-F5344CB8AC3E}">
        <p14:creationId xmlns:p14="http://schemas.microsoft.com/office/powerpoint/2010/main" val="109218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7</a:t>
            </a:fld>
            <a:endParaRPr lang="en-US"/>
          </a:p>
        </p:txBody>
      </p:sp>
    </p:spTree>
    <p:extLst>
      <p:ext uri="{BB962C8B-B14F-4D97-AF65-F5344CB8AC3E}">
        <p14:creationId xmlns:p14="http://schemas.microsoft.com/office/powerpoint/2010/main" val="422835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8</a:t>
            </a:fld>
            <a:endParaRPr lang="en-US"/>
          </a:p>
        </p:txBody>
      </p:sp>
    </p:spTree>
    <p:extLst>
      <p:ext uri="{BB962C8B-B14F-4D97-AF65-F5344CB8AC3E}">
        <p14:creationId xmlns:p14="http://schemas.microsoft.com/office/powerpoint/2010/main" val="18055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space is limited, the sealed piping loop can be inserted in small holes (150-400 feet deep) installed using a well-drilling rig. </a:t>
            </a:r>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15</a:t>
            </a:fld>
            <a:endParaRPr lang="en-US"/>
          </a:p>
        </p:txBody>
      </p:sp>
    </p:spTree>
    <p:extLst>
      <p:ext uri="{BB962C8B-B14F-4D97-AF65-F5344CB8AC3E}">
        <p14:creationId xmlns:p14="http://schemas.microsoft.com/office/powerpoint/2010/main" val="212663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22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normAutofit/>
          </a:bodyPr>
          <a:lstStyle>
            <a:lvl1pPr marL="342900" indent="-342900">
              <a:lnSpc>
                <a:spcPct val="100000"/>
              </a:lnSpc>
              <a:spcBef>
                <a:spcPts val="1200"/>
              </a:spcBef>
              <a:spcAft>
                <a:spcPts val="0"/>
              </a:spcAft>
              <a:buFont typeface="Wingdings" panose="05000000000000000000" pitchFamily="2" charset="2"/>
              <a:buChar char="§"/>
              <a:defRPr sz="2000"/>
            </a:lvl1pPr>
            <a:lvl2pPr marL="741363" indent="-285750">
              <a:lnSpc>
                <a:spcPct val="100000"/>
              </a:lnSpc>
              <a:spcBef>
                <a:spcPts val="0"/>
              </a:spcBef>
              <a:spcAft>
                <a:spcPts val="0"/>
              </a:spcAft>
              <a:buFont typeface="Arial" panose="020B0604020202020204" pitchFamily="34" charset="0"/>
              <a:buChar char="•"/>
              <a:defRPr sz="1800"/>
            </a:lvl2pPr>
            <a:lvl3pPr marL="741363" indent="-285750">
              <a:lnSpc>
                <a:spcPct val="100000"/>
              </a:lnSpc>
              <a:spcBef>
                <a:spcPts val="0"/>
              </a:spcBef>
              <a:spcAft>
                <a:spcPts val="0"/>
              </a:spcAft>
              <a:buFont typeface="Arial" panose="020B0604020202020204" pitchFamily="34" charset="0"/>
              <a:buChar char="•"/>
              <a:defRPr/>
            </a:lvl3pPr>
            <a:lvl4pPr marL="741363" indent="-285750">
              <a:lnSpc>
                <a:spcPct val="100000"/>
              </a:lnSpc>
              <a:spcBef>
                <a:spcPts val="0"/>
              </a:spcBef>
              <a:spcAft>
                <a:spcPts val="0"/>
              </a:spcAft>
              <a:buFont typeface="Arial" panose="020B0604020202020204" pitchFamily="34" charset="0"/>
              <a:buChar char="•"/>
              <a:defRPr/>
            </a:lvl4pPr>
            <a:lvl5pPr marL="741363" indent="-285750">
              <a:lnSpc>
                <a:spcPct val="100000"/>
              </a:lnSpc>
              <a:spcBef>
                <a:spcPts val="0"/>
              </a:spcBef>
              <a:spcAft>
                <a:spcPts val="0"/>
              </a:spcAft>
              <a:buFont typeface="Arial" panose="020B0604020202020204" pitchFamily="34" charset="0"/>
              <a:buChar char="•"/>
              <a:defRPr/>
            </a:lvl5pPr>
            <a:lvl6pPr marL="1157150" indent="-285750">
              <a:lnSpc>
                <a:spcPct val="100000"/>
              </a:lnSpc>
              <a:spcBef>
                <a:spcPts val="0"/>
              </a:spcBef>
              <a:spcAft>
                <a:spcPts val="0"/>
              </a:spcAft>
              <a:buFont typeface="Arial" panose="020B0604020202020204" pitchFamily="34" charset="0"/>
              <a:buChar char="•"/>
              <a:defRPr sz="1800"/>
            </a:lvl6pPr>
            <a:lvl7pPr marL="1482725" indent="-285750">
              <a:lnSpc>
                <a:spcPct val="100000"/>
              </a:lnSpc>
              <a:spcBef>
                <a:spcPts val="0"/>
              </a:spcBef>
              <a:spcAft>
                <a:spcPts val="0"/>
              </a:spcAft>
              <a:buFont typeface="Arial" panose="020B0604020202020204" pitchFamily="34" charset="0"/>
              <a:buChar char="•"/>
              <a:defRPr sz="1800"/>
            </a:lvl7pPr>
            <a:lvl8pPr marL="1771650" indent="-285750">
              <a:lnSpc>
                <a:spcPct val="100000"/>
              </a:lnSpc>
              <a:spcBef>
                <a:spcPts val="0"/>
              </a:spcBef>
              <a:spcAft>
                <a:spcPts val="0"/>
              </a:spcAft>
              <a:buFont typeface="Arial" panose="020B0604020202020204" pitchFamily="34" charset="0"/>
              <a:buChar char="•"/>
              <a:defRPr sz="1800"/>
            </a:lvl8pPr>
          </a:lstStyle>
          <a:p>
            <a:pPr lvl="0"/>
            <a:r>
              <a:rPr lang="en-US" dirty="0"/>
              <a:t>Click to edit Master text styles</a:t>
            </a:r>
          </a:p>
          <a:p>
            <a:pPr lvl="1"/>
            <a:r>
              <a:rPr lang="en-US" dirty="0"/>
              <a:t>Second level</a:t>
            </a:r>
          </a:p>
          <a:p>
            <a:pPr lvl="5"/>
            <a:r>
              <a:rPr lang="en-US" dirty="0"/>
              <a:t>Third level</a:t>
            </a:r>
          </a:p>
          <a:p>
            <a:pPr lvl="6"/>
            <a:r>
              <a:rPr lang="en-US" dirty="0"/>
              <a:t>Fourth level</a:t>
            </a:r>
          </a:p>
          <a:p>
            <a:pPr lvl="7"/>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42409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21738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4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210628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6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229742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47927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8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54603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9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17899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lstStyle>
            <a:lvl1pPr>
              <a:lnSpc>
                <a:spcPct val="100000"/>
              </a:lnSpc>
              <a:spcBef>
                <a:spcPts val="1200"/>
              </a:spcBef>
              <a:spcAft>
                <a:spcPts val="0"/>
              </a:spcAft>
              <a:defRPr sz="2000"/>
            </a:lvl1pPr>
            <a:lvl2pPr>
              <a:lnSpc>
                <a:spcPct val="100000"/>
              </a:lnSpc>
              <a:spcBef>
                <a:spcPts val="60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Geothermal</a:t>
            </a:r>
          </a:p>
        </p:txBody>
      </p:sp>
    </p:spTree>
    <p:extLst>
      <p:ext uri="{BB962C8B-B14F-4D97-AF65-F5344CB8AC3E}">
        <p14:creationId xmlns:p14="http://schemas.microsoft.com/office/powerpoint/2010/main" val="38157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339108"/>
            <a:ext cx="10058400" cy="4529986"/>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3/6/2019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275836"/>
            <a:ext cx="996696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453083"/>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75" r:id="rId3"/>
    <p:sldLayoutId id="2147483676" r:id="rId4"/>
    <p:sldLayoutId id="2147483678" r:id="rId5"/>
    <p:sldLayoutId id="2147483679" r:id="rId6"/>
    <p:sldLayoutId id="2147483680" r:id="rId7"/>
    <p:sldLayoutId id="2147483681" r:id="rId8"/>
    <p:sldLayoutId id="2147483683" r:id="rId9"/>
  </p:sldLayoutIdLst>
  <p:hf sldNum="0" hdr="0" ftr="0" dt="0"/>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Geothermal Systems</a:t>
            </a:r>
          </a:p>
        </p:txBody>
      </p:sp>
      <p:sp>
        <p:nvSpPr>
          <p:cNvPr id="3" name="Subtitle 2"/>
          <p:cNvSpPr>
            <a:spLocks noGrp="1"/>
          </p:cNvSpPr>
          <p:nvPr>
            <p:ph type="subTitle" idx="1"/>
          </p:nvPr>
        </p:nvSpPr>
        <p:spPr/>
        <p:txBody>
          <a:bodyPr>
            <a:normAutofit/>
          </a:bodyPr>
          <a:lstStyle/>
          <a:p>
            <a:r>
              <a:rPr lang="en-US" dirty="0"/>
              <a:t>open loop and closed loop Heat exchangers For geothermal systems</a:t>
            </a:r>
          </a:p>
        </p:txBody>
      </p:sp>
      <p:sp>
        <p:nvSpPr>
          <p:cNvPr id="4" name="Shape 99"/>
          <p:cNvSpPr txBox="1"/>
          <p:nvPr/>
        </p:nvSpPr>
        <p:spPr>
          <a:xfrm>
            <a:off x="7596554" y="6388992"/>
            <a:ext cx="3305908" cy="442607"/>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000" b="0" i="1" u="none" strike="noStrike" cap="none" baseline="0" dirty="0">
                <a:solidFill>
                  <a:srgbClr val="FFFFFF"/>
                </a:solidFill>
                <a:latin typeface="Arial"/>
                <a:ea typeface="Arial"/>
                <a:cs typeface="Arial"/>
                <a:sym typeface="Arial"/>
              </a:rPr>
              <a:t>Except where otherwise noted these materials </a:t>
            </a:r>
            <a:br>
              <a:rPr lang="en-US" sz="1000" b="0" i="1" u="none" strike="noStrike" cap="none" baseline="0" dirty="0">
                <a:solidFill>
                  <a:srgbClr val="FFFFFF"/>
                </a:solidFill>
                <a:latin typeface="Arial"/>
                <a:ea typeface="Arial"/>
                <a:cs typeface="Arial"/>
                <a:sym typeface="Arial"/>
              </a:rPr>
            </a:br>
            <a:r>
              <a:rPr lang="en-US" sz="1000" b="0" i="1" u="none" strike="noStrike" cap="none" baseline="0" dirty="0">
                <a:solidFill>
                  <a:srgbClr val="FFFFFF"/>
                </a:solidFill>
                <a:latin typeface="Arial"/>
                <a:ea typeface="Arial"/>
                <a:cs typeface="Arial"/>
                <a:sym typeface="Arial"/>
              </a:rPr>
              <a:t>are licensed Creative Commons Attribution 4.0 (CC BY)</a:t>
            </a:r>
          </a:p>
        </p:txBody>
      </p:sp>
      <p:pic>
        <p:nvPicPr>
          <p:cNvPr id="5" name="Shape 98"/>
          <p:cNvPicPr preferRelativeResize="0"/>
          <p:nvPr/>
        </p:nvPicPr>
        <p:blipFill rotWithShape="1">
          <a:blip r:embed="rId2">
            <a:alphaModFix/>
          </a:blip>
          <a:srcRect/>
          <a:stretch/>
        </p:blipFill>
        <p:spPr>
          <a:xfrm>
            <a:off x="11099802" y="6458085"/>
            <a:ext cx="938213" cy="344486"/>
          </a:xfrm>
          <a:prstGeom prst="rect">
            <a:avLst/>
          </a:prstGeom>
          <a:noFill/>
          <a:ln>
            <a:noFill/>
          </a:ln>
        </p:spPr>
      </p:pic>
    </p:spTree>
    <p:extLst>
      <p:ext uri="{BB962C8B-B14F-4D97-AF65-F5344CB8AC3E}">
        <p14:creationId xmlns:p14="http://schemas.microsoft.com/office/powerpoint/2010/main" val="475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Pumping </a:t>
            </a:r>
            <a:br>
              <a:rPr lang="en-US"/>
            </a:br>
            <a:r>
              <a:rPr lang="en-US"/>
              <a:t>Power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total power required depends on the total dynamic feet of head (TDH) pressure against which the pump must overcome.</a:t>
                </a:r>
              </a:p>
              <a:p>
                <a:pPr lvl="4">
                  <a:spcBef>
                    <a:spcPts val="1200"/>
                  </a:spcBef>
                </a:pPr>
                <a:r>
                  <a:rPr lang="en-US" sz="2000" dirty="0"/>
                  <a:t>Static Head:</a:t>
                </a:r>
                <a:br>
                  <a:rPr lang="en-US" sz="2000" dirty="0"/>
                </a:br>
                <a:r>
                  <a:rPr lang="en-US" sz="2000" dirty="0"/>
                  <a:t>This is the vertical distance, in feet, the water must be lifted from the pumping water level in the well to the elevation of the expansion tank or pressure control.</a:t>
                </a:r>
              </a:p>
              <a:p>
                <a:pPr lvl="4">
                  <a:spcBef>
                    <a:spcPts val="1200"/>
                  </a:spcBef>
                </a:pPr>
                <a:r>
                  <a:rPr lang="en-US" sz="2000" dirty="0"/>
                  <a:t>Friction Head: </a:t>
                </a:r>
                <a:br>
                  <a:rPr lang="en-US" sz="2000" dirty="0"/>
                </a:br>
                <a:r>
                  <a:rPr lang="en-US" sz="2000" dirty="0"/>
                  <a:t>The pressure drop, in feet, caused by friction as the water moves through the piping, fittings, and components</a:t>
                </a:r>
              </a:p>
              <a:p>
                <a:pPr lvl="4">
                  <a:spcBef>
                    <a:spcPts val="1200"/>
                  </a:spcBef>
                </a:pPr>
                <a:r>
                  <a:rPr lang="en-US" sz="2000" dirty="0"/>
                  <a:t>Pressure Head: </a:t>
                </a:r>
                <a:br>
                  <a:rPr lang="en-US" sz="2000" dirty="0"/>
                </a:br>
                <a:r>
                  <a:rPr lang="en-US" sz="2000" dirty="0"/>
                  <a:t>The service pressure provided by the pump to the building. This is expressed as equivalent feet of head by multiplying the operating pressure in psi times 2.31ft/lb.</a:t>
                </a:r>
              </a:p>
              <a:p>
                <a:pPr marL="455613" lvl="4" indent="0">
                  <a:spcBef>
                    <a:spcPts val="600"/>
                  </a:spcBef>
                  <a:buNone/>
                </a:pPr>
                <a:endParaRPr lang="en-US" sz="2000" dirty="0"/>
              </a:p>
              <a:p>
                <a:pPr marL="0" lvl="1" indent="0">
                  <a:spcBef>
                    <a:spcPts val="600"/>
                  </a:spcBef>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𝑇𝐷𝐻</m:t>
                      </m:r>
                      <m:r>
                        <a:rPr lang="en-US" b="0" i="1" smtClean="0">
                          <a:latin typeface="Cambria Math" panose="02040503050406030204" pitchFamily="18" charset="0"/>
                        </a:rPr>
                        <m:t>=</m:t>
                      </m:r>
                      <m:r>
                        <a:rPr lang="en-US" b="0" i="1" smtClean="0">
                          <a:latin typeface="Cambria Math" panose="02040503050406030204" pitchFamily="18" charset="0"/>
                        </a:rPr>
                        <m:t>𝑆𝑡𝑎𝑡𝑖𝑐</m:t>
                      </m:r>
                      <m:r>
                        <a:rPr lang="en-US" b="0" i="1" smtClean="0">
                          <a:latin typeface="Cambria Math" panose="02040503050406030204" pitchFamily="18" charset="0"/>
                        </a:rPr>
                        <m:t> </m:t>
                      </m:r>
                      <m:r>
                        <a:rPr lang="en-US" b="0" i="1" smtClean="0">
                          <a:latin typeface="Cambria Math" panose="02040503050406030204" pitchFamily="18" charset="0"/>
                        </a:rPr>
                        <m:t>𝐻𝑒𝑎𝑑</m:t>
                      </m:r>
                      <m:r>
                        <a:rPr lang="en-US" b="0" i="1" smtClean="0">
                          <a:latin typeface="Cambria Math" panose="02040503050406030204" pitchFamily="18" charset="0"/>
                        </a:rPr>
                        <m:t>+</m:t>
                      </m:r>
                      <m:r>
                        <a:rPr lang="en-US" b="0" i="1" smtClean="0">
                          <a:latin typeface="Cambria Math" panose="02040503050406030204" pitchFamily="18" charset="0"/>
                        </a:rPr>
                        <m:t>𝐹𝑟𝑖𝑐𝑡𝑖𝑜𝑛</m:t>
                      </m:r>
                      <m:r>
                        <a:rPr lang="en-US" b="0" i="1" smtClean="0">
                          <a:latin typeface="Cambria Math" panose="02040503050406030204" pitchFamily="18" charset="0"/>
                        </a:rPr>
                        <m:t> </m:t>
                      </m:r>
                      <m:r>
                        <a:rPr lang="en-US" b="0" i="1" smtClean="0">
                          <a:latin typeface="Cambria Math" panose="02040503050406030204" pitchFamily="18" charset="0"/>
                        </a:rPr>
                        <m:t>𝐻𝑒𝑎𝑑</m:t>
                      </m:r>
                      <m:r>
                        <a:rPr lang="en-US" b="0" i="1" smtClean="0">
                          <a:latin typeface="Cambria Math" panose="02040503050406030204" pitchFamily="18" charset="0"/>
                        </a:rPr>
                        <m:t>+(</m:t>
                      </m:r>
                      <m:r>
                        <a:rPr lang="en-US" b="0" i="1" smtClean="0">
                          <a:latin typeface="Cambria Math" panose="02040503050406030204" pitchFamily="18" charset="0"/>
                        </a:rPr>
                        <m:t>𝑃𝑟𝑒𝑠𝑠𝑢𝑟𝑒</m:t>
                      </m:r>
                      <m:r>
                        <a:rPr lang="en-US" b="0" i="1" smtClean="0">
                          <a:latin typeface="Cambria Math" panose="02040503050406030204" pitchFamily="18" charset="0"/>
                        </a:rPr>
                        <m:t> </m:t>
                      </m:r>
                      <m:r>
                        <a:rPr lang="en-US" b="0" i="1" smtClean="0">
                          <a:latin typeface="Cambria Math" panose="02040503050406030204" pitchFamily="18" charset="0"/>
                        </a:rPr>
                        <m:t>𝐻𝑒𝑎𝑑</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2.31)</m:t>
                      </m:r>
                    </m:oMath>
                  </m:oMathPara>
                </a14:m>
                <a:endParaRPr lang="en-US" dirty="0"/>
              </a:p>
              <a:p>
                <a:pPr lvl="4"/>
                <a:endParaRPr lang="en-US" dirty="0"/>
              </a:p>
              <a:p>
                <a:pPr lvl="2"/>
                <a:endParaRPr lang="en-US" dirty="0"/>
              </a:p>
              <a:p>
                <a:pPr lvl="5"/>
                <a:endParaRPr lang="en-US" dirty="0"/>
              </a:p>
              <a:p>
                <a:pPr lvl="2"/>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8" t="-421" r="-2196"/>
                </a:stretch>
              </a:blipFill>
            </p:spPr>
            <p:txBody>
              <a:bodyPr/>
              <a:lstStyle/>
              <a:p>
                <a:r>
                  <a:rPr lang="en-US">
                    <a:noFill/>
                  </a:rPr>
                  <a:t> </a:t>
                </a:r>
              </a:p>
            </p:txBody>
          </p:sp>
        </mc:Fallback>
      </mc:AlternateContent>
    </p:spTree>
    <p:extLst>
      <p:ext uri="{BB962C8B-B14F-4D97-AF65-F5344CB8AC3E}">
        <p14:creationId xmlns:p14="http://schemas.microsoft.com/office/powerpoint/2010/main" val="77905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Pumping </a:t>
            </a:r>
            <a:br>
              <a:rPr lang="en-US"/>
            </a:br>
            <a:r>
              <a:rPr lang="en-US"/>
              <a:t>Power</a:t>
            </a:r>
            <a:br>
              <a:rPr lang="en-US"/>
            </a:br>
            <a:r>
              <a:rPr lang="en-US"/>
              <a:t>Example</a:t>
            </a:r>
            <a:endParaRPr lang="en-US" dirty="0"/>
          </a:p>
        </p:txBody>
      </p:sp>
      <p:sp>
        <p:nvSpPr>
          <p:cNvPr id="3" name="Content Placeholder 2"/>
          <p:cNvSpPr>
            <a:spLocks noGrp="1"/>
          </p:cNvSpPr>
          <p:nvPr>
            <p:ph idx="1"/>
          </p:nvPr>
        </p:nvSpPr>
        <p:spPr/>
        <p:txBody>
          <a:bodyPr>
            <a:normAutofit/>
          </a:bodyPr>
          <a:lstStyle/>
          <a:p>
            <a:r>
              <a:rPr lang="en-US" dirty="0"/>
              <a:t>Assume an application for a 3-ton open loop geothermal system.</a:t>
            </a:r>
          </a:p>
          <a:p>
            <a:pPr lvl="1"/>
            <a:r>
              <a:rPr lang="en-US" sz="2000" dirty="0"/>
              <a:t>Water flow rate = 6 </a:t>
            </a:r>
            <a:r>
              <a:rPr lang="en-US" sz="2000" dirty="0" err="1"/>
              <a:t>gpm</a:t>
            </a:r>
            <a:endParaRPr lang="en-US" sz="2000" dirty="0"/>
          </a:p>
          <a:p>
            <a:pPr lvl="1"/>
            <a:r>
              <a:rPr lang="en-US" sz="2000" dirty="0"/>
              <a:t>Water pumping level = 100 ft</a:t>
            </a:r>
          </a:p>
          <a:p>
            <a:pPr lvl="1"/>
            <a:r>
              <a:rPr lang="en-US" sz="2000" dirty="0"/>
              <a:t>Water supply pressure = 60 psi x 2.31 ft/psi = 138</a:t>
            </a:r>
          </a:p>
          <a:p>
            <a:pPr lvl="1"/>
            <a:r>
              <a:rPr lang="en-US" sz="2000" dirty="0"/>
              <a:t>Piping pressure drop = 12ft of head</a:t>
            </a:r>
          </a:p>
          <a:p>
            <a:pPr lvl="1"/>
            <a:r>
              <a:rPr lang="en-US" sz="2000" dirty="0"/>
              <a:t>TDH = 100 + 138 + 12 = 250 ft of head</a:t>
            </a:r>
          </a:p>
          <a:p>
            <a:r>
              <a:rPr lang="en-US" dirty="0"/>
              <a:t>Review the pump manufacture data and select a pump capable of 250ft TDH = 54 W per </a:t>
            </a:r>
            <a:r>
              <a:rPr lang="en-US" dirty="0" err="1"/>
              <a:t>gpm</a:t>
            </a:r>
            <a:r>
              <a:rPr lang="en-US" dirty="0"/>
              <a:t> of pump capacity</a:t>
            </a:r>
          </a:p>
          <a:p>
            <a:pPr lvl="4"/>
            <a:r>
              <a:rPr lang="en-US" sz="2000" dirty="0"/>
              <a:t>Pump power average  54W/</a:t>
            </a:r>
            <a:r>
              <a:rPr lang="en-US" sz="2000" dirty="0" err="1"/>
              <a:t>gpm</a:t>
            </a:r>
            <a:r>
              <a:rPr lang="en-US" sz="2000" dirty="0"/>
              <a:t> x 6gpm = 324 W/</a:t>
            </a:r>
            <a:r>
              <a:rPr lang="en-US" sz="2000" dirty="0" err="1"/>
              <a:t>hr</a:t>
            </a:r>
            <a:endParaRPr lang="en-US" sz="2000" dirty="0"/>
          </a:p>
          <a:p>
            <a:pPr lvl="4"/>
            <a:r>
              <a:rPr lang="en-US" sz="2000" dirty="0"/>
              <a:t>The same 3-ton system in a closed loop would be 385W/</a:t>
            </a:r>
            <a:r>
              <a:rPr lang="en-US" sz="2000" dirty="0" err="1"/>
              <a:t>hr</a:t>
            </a:r>
            <a:r>
              <a:rPr lang="en-US" sz="2000" dirty="0"/>
              <a:t>, because the pump would require a high head loop pump.</a:t>
            </a:r>
          </a:p>
          <a:p>
            <a:pPr lvl="1"/>
            <a:endParaRPr lang="en-US" dirty="0"/>
          </a:p>
          <a:p>
            <a:pPr lvl="1"/>
            <a:endParaRPr lang="en-US" dirty="0"/>
          </a:p>
          <a:p>
            <a:endParaRPr lang="en-US" dirty="0"/>
          </a:p>
        </p:txBody>
      </p:sp>
    </p:spTree>
    <p:extLst>
      <p:ext uri="{BB962C8B-B14F-4D97-AF65-F5344CB8AC3E}">
        <p14:creationId xmlns:p14="http://schemas.microsoft.com/office/powerpoint/2010/main" val="26659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Open Loop</a:t>
            </a:r>
            <a:br>
              <a:rPr lang="en-US"/>
            </a:br>
            <a:r>
              <a:rPr lang="en-US"/>
              <a:t>Drawdown</a:t>
            </a:r>
            <a:br>
              <a:rPr lang="en-US"/>
            </a:br>
            <a:r>
              <a:rPr lang="en-US"/>
              <a:t>Test</a:t>
            </a:r>
            <a:endParaRPr lang="en-US" dirty="0"/>
          </a:p>
        </p:txBody>
      </p:sp>
      <p:sp>
        <p:nvSpPr>
          <p:cNvPr id="3" name="Content Placeholder 2"/>
          <p:cNvSpPr>
            <a:spLocks noGrp="1"/>
          </p:cNvSpPr>
          <p:nvPr>
            <p:ph idx="1"/>
          </p:nvPr>
        </p:nvSpPr>
        <p:spPr>
          <a:xfrm>
            <a:off x="4176146" y="-48090"/>
            <a:ext cx="7786210" cy="6027618"/>
          </a:xfrm>
        </p:spPr>
        <p:txBody>
          <a:bodyPr/>
          <a:lstStyle/>
          <a:p>
            <a:r>
              <a:rPr lang="en-US" dirty="0"/>
              <a:t>A drawdown test is performed on a well to determine the change in water level between the static water level (when pump is off) and the pumping water level.</a:t>
            </a:r>
          </a:p>
          <a:p>
            <a:pPr lvl="1">
              <a:spcBef>
                <a:spcPts val="1200"/>
              </a:spcBef>
            </a:pPr>
            <a:r>
              <a:rPr lang="en-US" dirty="0"/>
              <a:t>The water level will drop when the pump goes on, which will create a cone of depression.</a:t>
            </a:r>
          </a:p>
          <a:p>
            <a:pPr lvl="1">
              <a:spcBef>
                <a:spcPts val="1200"/>
              </a:spcBef>
            </a:pPr>
            <a:r>
              <a:rPr lang="en-US" dirty="0"/>
              <a:t> A minimal drawdown in a well, typically less than 30 feet for wells with a deep pump setting</a:t>
            </a:r>
          </a:p>
          <a:p>
            <a:pPr lvl="1">
              <a:spcBef>
                <a:spcPts val="1200"/>
              </a:spcBef>
            </a:pPr>
            <a:r>
              <a:rPr lang="en-US" dirty="0"/>
              <a:t>The well with a </a:t>
            </a:r>
            <a:r>
              <a:rPr lang="en-US" dirty="0" smtClean="0"/>
              <a:t>minimum drawdown </a:t>
            </a:r>
            <a:r>
              <a:rPr lang="en-US" dirty="0"/>
              <a:t>will be the most </a:t>
            </a:r>
            <a:r>
              <a:rPr lang="en-US" dirty="0" smtClean="0"/>
              <a:t> dependable </a:t>
            </a:r>
            <a:r>
              <a:rPr lang="en-US" dirty="0"/>
              <a:t>well.</a:t>
            </a:r>
          </a:p>
        </p:txBody>
      </p:sp>
      <p:sp>
        <p:nvSpPr>
          <p:cNvPr id="6" name="TextBox 5"/>
          <p:cNvSpPr txBox="1"/>
          <p:nvPr/>
        </p:nvSpPr>
        <p:spPr>
          <a:xfrm>
            <a:off x="9530342" y="6240889"/>
            <a:ext cx="426720" cy="276999"/>
          </a:xfrm>
          <a:prstGeom prst="rect">
            <a:avLst/>
          </a:prstGeom>
          <a:noFill/>
        </p:spPr>
        <p:txBody>
          <a:bodyPr wrap="none" rtlCol="0">
            <a:spAutoFit/>
          </a:bodyPr>
          <a:lstStyle/>
          <a:p>
            <a:r>
              <a:rPr lang="en-US" sz="1200" dirty="0"/>
              <a:t>[ 3 ]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6187" y="2749731"/>
            <a:ext cx="5730875" cy="3936358"/>
          </a:xfrm>
          <a:prstGeom prst="rect">
            <a:avLst/>
          </a:prstGeom>
        </p:spPr>
      </p:pic>
      <p:sp>
        <p:nvSpPr>
          <p:cNvPr id="7" name="TextBox 6"/>
          <p:cNvSpPr txBox="1"/>
          <p:nvPr/>
        </p:nvSpPr>
        <p:spPr>
          <a:xfrm>
            <a:off x="4146816" y="6517888"/>
            <a:ext cx="5810246" cy="338554"/>
          </a:xfrm>
          <a:prstGeom prst="rect">
            <a:avLst/>
          </a:prstGeom>
          <a:noFill/>
        </p:spPr>
        <p:txBody>
          <a:bodyPr wrap="square" rtlCol="0">
            <a:spAutoFit/>
          </a:bodyPr>
          <a:lstStyle/>
          <a:p>
            <a:r>
              <a:rPr lang="en-US" sz="800" dirty="0" err="1"/>
              <a:t>Didiervberghe</a:t>
            </a:r>
            <a:r>
              <a:rPr lang="en-US" sz="800" dirty="0"/>
              <a:t> [Public domain</a:t>
            </a:r>
            <a:r>
              <a:rPr lang="en-US" sz="800" dirty="0" smtClean="0"/>
              <a:t>]. </a:t>
            </a:r>
            <a:r>
              <a:rPr lang="en-US" sz="800" dirty="0"/>
              <a:t>Retrieved from https://commons.wikimedia.org/wiki/File:Cross_section_of_a_drawdown_cone_of_a_pumping_well.JPG</a:t>
            </a:r>
          </a:p>
        </p:txBody>
      </p:sp>
    </p:spTree>
    <p:extLst>
      <p:ext uri="{BB962C8B-B14F-4D97-AF65-F5344CB8AC3E}">
        <p14:creationId xmlns:p14="http://schemas.microsoft.com/office/powerpoint/2010/main" val="106907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Loop </a:t>
            </a:r>
            <a:br>
              <a:rPr lang="en-US" dirty="0"/>
            </a:br>
            <a:r>
              <a:rPr lang="en-US" dirty="0"/>
              <a:t>Designs</a:t>
            </a:r>
          </a:p>
        </p:txBody>
      </p:sp>
      <p:sp>
        <p:nvSpPr>
          <p:cNvPr id="3" name="Content Placeholder 2"/>
          <p:cNvSpPr>
            <a:spLocks noGrp="1"/>
          </p:cNvSpPr>
          <p:nvPr>
            <p:ph idx="1"/>
          </p:nvPr>
        </p:nvSpPr>
        <p:spPr/>
        <p:txBody>
          <a:bodyPr>
            <a:normAutofit/>
          </a:bodyPr>
          <a:lstStyle/>
          <a:p>
            <a:r>
              <a:rPr lang="en-US" dirty="0"/>
              <a:t>Vertical loops</a:t>
            </a:r>
          </a:p>
          <a:p>
            <a:pPr lvl="2"/>
            <a:r>
              <a:rPr lang="en-US" sz="2000" dirty="0"/>
              <a:t>Single-bore loops</a:t>
            </a:r>
          </a:p>
          <a:p>
            <a:pPr lvl="2"/>
            <a:r>
              <a:rPr lang="en-US" sz="2000" dirty="0"/>
              <a:t>Multiple-bore series loops</a:t>
            </a:r>
          </a:p>
          <a:p>
            <a:pPr lvl="2"/>
            <a:r>
              <a:rPr lang="en-US" sz="2000" dirty="0"/>
              <a:t>Multiple-bore parallel loop</a:t>
            </a:r>
          </a:p>
          <a:p>
            <a:pPr lvl="3"/>
            <a:r>
              <a:rPr lang="en-US" sz="2000" dirty="0"/>
              <a:t>Reverse return</a:t>
            </a:r>
          </a:p>
          <a:p>
            <a:pPr lvl="2"/>
            <a:r>
              <a:rPr lang="en-US" sz="2000" dirty="0"/>
              <a:t>For economic reasons, it is generally accepted that a depth of 50 feet is the practical minimum.</a:t>
            </a:r>
          </a:p>
          <a:p>
            <a:r>
              <a:rPr lang="en-US" dirty="0"/>
              <a:t>Horizontal directional-bore loops</a:t>
            </a:r>
          </a:p>
          <a:p>
            <a:pPr lvl="2"/>
            <a:r>
              <a:rPr lang="en-US" sz="2000" dirty="0"/>
              <a:t>Allows for an installation without disturbing the surface</a:t>
            </a:r>
          </a:p>
          <a:p>
            <a:pPr lvl="2"/>
            <a:r>
              <a:rPr lang="en-US" sz="2000" dirty="0"/>
              <a:t>Requires a moist clay or silty clay soil for success</a:t>
            </a:r>
          </a:p>
          <a:p>
            <a:pPr lvl="2"/>
            <a:r>
              <a:rPr lang="en-US" sz="2000" dirty="0"/>
              <a:t>Boring lengths range from 160 to 300 feet per ton.</a:t>
            </a:r>
          </a:p>
          <a:p>
            <a:pPr lvl="3"/>
            <a:r>
              <a:rPr lang="en-US" sz="2000" dirty="0"/>
              <a:t>A ton of air conditioning is 12,000 Btu’s.</a:t>
            </a:r>
          </a:p>
        </p:txBody>
      </p:sp>
    </p:spTree>
    <p:extLst>
      <p:ext uri="{BB962C8B-B14F-4D97-AF65-F5344CB8AC3E}">
        <p14:creationId xmlns:p14="http://schemas.microsoft.com/office/powerpoint/2010/main" val="52418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t>
            </a:r>
            <a:br>
              <a:rPr lang="en-US" dirty="0"/>
            </a:br>
            <a:r>
              <a:rPr lang="en-US" dirty="0"/>
              <a:t>Loop </a:t>
            </a:r>
            <a:br>
              <a:rPr lang="en-US" dirty="0"/>
            </a:br>
            <a:r>
              <a:rPr lang="en-US" dirty="0"/>
              <a:t>Designs</a:t>
            </a:r>
            <a:br>
              <a:rPr lang="en-US" dirty="0"/>
            </a:br>
            <a:r>
              <a:rPr lang="en-US" dirty="0"/>
              <a:t>Series/Parallel</a:t>
            </a:r>
          </a:p>
        </p:txBody>
      </p:sp>
      <p:sp>
        <p:nvSpPr>
          <p:cNvPr id="5" name="TextBox 4"/>
          <p:cNvSpPr txBox="1"/>
          <p:nvPr/>
        </p:nvSpPr>
        <p:spPr>
          <a:xfrm>
            <a:off x="4809995" y="5129303"/>
            <a:ext cx="4935254" cy="338554"/>
          </a:xfrm>
          <a:prstGeom prst="rect">
            <a:avLst/>
          </a:prstGeom>
          <a:noFill/>
        </p:spPr>
        <p:txBody>
          <a:bodyPr wrap="square" rtlCol="0">
            <a:spAutoFit/>
          </a:bodyPr>
          <a:lstStyle/>
          <a:p>
            <a:r>
              <a:rPr lang="en-US" sz="800" dirty="0" smtClean="0"/>
              <a:t>U.S. Department of Energy. [Public Domain]. </a:t>
            </a:r>
            <a:r>
              <a:rPr lang="en-US" sz="800" dirty="0"/>
              <a:t>Retrieved from https://basc.pnnl.gov/resource-guides/geothermal-heat-pumps#quicktabs-guides=0</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9995" y="273797"/>
            <a:ext cx="5022937" cy="4855506"/>
          </a:xfrm>
        </p:spPr>
      </p:pic>
    </p:spTree>
    <p:extLst>
      <p:ext uri="{BB962C8B-B14F-4D97-AF65-F5344CB8AC3E}">
        <p14:creationId xmlns:p14="http://schemas.microsoft.com/office/powerpoint/2010/main" val="199486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57" y="1606731"/>
            <a:ext cx="3418078" cy="2286000"/>
          </a:xfrm>
        </p:spPr>
        <p:txBody>
          <a:bodyPr/>
          <a:lstStyle/>
          <a:p>
            <a:r>
              <a:rPr lang="en-US" dirty="0"/>
              <a:t>Common Vertical</a:t>
            </a:r>
            <a:br>
              <a:rPr lang="en-US" dirty="0"/>
            </a:br>
            <a:r>
              <a:rPr lang="en-US" dirty="0"/>
              <a:t>Loop Designs</a:t>
            </a:r>
          </a:p>
        </p:txBody>
      </p:sp>
      <p:sp>
        <p:nvSpPr>
          <p:cNvPr id="5" name="TextBox 4"/>
          <p:cNvSpPr txBox="1"/>
          <p:nvPr/>
        </p:nvSpPr>
        <p:spPr>
          <a:xfrm>
            <a:off x="7347074" y="5893741"/>
            <a:ext cx="426720" cy="276999"/>
          </a:xfrm>
          <a:prstGeom prst="rect">
            <a:avLst/>
          </a:prstGeom>
          <a:noFill/>
        </p:spPr>
        <p:txBody>
          <a:bodyPr wrap="none" rtlCol="0">
            <a:spAutoFit/>
          </a:bodyPr>
          <a:lstStyle/>
          <a:p>
            <a:r>
              <a:rPr lang="en-US" sz="1200" dirty="0"/>
              <a:t>[ 6 ]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189" y="115741"/>
            <a:ext cx="4385340" cy="6262266"/>
          </a:xfrm>
          <a:prstGeom prst="rect">
            <a:avLst/>
          </a:prstGeom>
        </p:spPr>
      </p:pic>
      <p:sp>
        <p:nvSpPr>
          <p:cNvPr id="8" name="Rectangle 7"/>
          <p:cNvSpPr/>
          <p:nvPr/>
        </p:nvSpPr>
        <p:spPr>
          <a:xfrm>
            <a:off x="4184189" y="6378007"/>
            <a:ext cx="5742278" cy="369332"/>
          </a:xfrm>
          <a:prstGeom prst="rect">
            <a:avLst/>
          </a:prstGeom>
        </p:spPr>
        <p:txBody>
          <a:bodyPr wrap="none">
            <a:spAutoFit/>
          </a:bodyPr>
          <a:lstStyle/>
          <a:p>
            <a:r>
              <a:rPr lang="en-US" dirty="0"/>
              <a:t> </a:t>
            </a:r>
            <a:r>
              <a:rPr lang="en-US" sz="800" dirty="0" smtClean="0"/>
              <a:t>G. </a:t>
            </a:r>
            <a:r>
              <a:rPr lang="en-US" sz="800" dirty="0"/>
              <a:t>Milne, </a:t>
            </a:r>
            <a:r>
              <a:rPr lang="en-US" sz="800" dirty="0" smtClean="0"/>
              <a:t>C. Reardon, P. </a:t>
            </a:r>
            <a:r>
              <a:rPr lang="en-US" sz="800" dirty="0"/>
              <a:t>Ryan, </a:t>
            </a:r>
            <a:r>
              <a:rPr lang="en-US" sz="800" dirty="0" smtClean="0"/>
              <a:t>M. Pavia [Public domain].  Retrieved from http</a:t>
            </a:r>
            <a:r>
              <a:rPr lang="en-US" sz="800" dirty="0"/>
              <a:t>://www.yourhome.gov.au/energy/heating-and-cooling</a:t>
            </a:r>
          </a:p>
        </p:txBody>
      </p:sp>
    </p:spTree>
    <p:extLst>
      <p:ext uri="{BB962C8B-B14F-4D97-AF65-F5344CB8AC3E}">
        <p14:creationId xmlns:p14="http://schemas.microsoft.com/office/powerpoint/2010/main" val="4287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Vertical</a:t>
            </a:r>
            <a:br>
              <a:rPr lang="en-US" dirty="0"/>
            </a:br>
            <a:r>
              <a:rPr lang="en-US" dirty="0"/>
              <a:t>Loop Designs:</a:t>
            </a:r>
            <a:br>
              <a:rPr lang="en-US" dirty="0"/>
            </a:br>
            <a:r>
              <a:rPr lang="en-US" dirty="0"/>
              <a:t/>
            </a:r>
            <a:br>
              <a:rPr lang="en-US" dirty="0"/>
            </a:br>
            <a:r>
              <a:rPr lang="en-US" dirty="0"/>
              <a:t>Reverse/Return</a:t>
            </a:r>
          </a:p>
        </p:txBody>
      </p:sp>
      <p:sp>
        <p:nvSpPr>
          <p:cNvPr id="6" name="Content Placeholder 5"/>
          <p:cNvSpPr>
            <a:spLocks noGrp="1"/>
          </p:cNvSpPr>
          <p:nvPr>
            <p:ph idx="1"/>
          </p:nvPr>
        </p:nvSpPr>
        <p:spPr/>
        <p:txBody>
          <a:bodyPr>
            <a:normAutofit/>
          </a:bodyPr>
          <a:lstStyle/>
          <a:p>
            <a:r>
              <a:rPr lang="en-US" dirty="0"/>
              <a:t>Reverse return is a parallel design where the flow is equalized between the supply and return line.</a:t>
            </a:r>
          </a:p>
          <a:p>
            <a:pPr lvl="1">
              <a:spcBef>
                <a:spcPts val="1200"/>
              </a:spcBef>
            </a:pPr>
            <a:r>
              <a:rPr lang="en-US" sz="2000" dirty="0"/>
              <a:t>The first circuit on the supply manifold becomes the last circuit on the return manifold.</a:t>
            </a:r>
          </a:p>
          <a:p>
            <a:pPr lvl="1">
              <a:spcBef>
                <a:spcPts val="1200"/>
              </a:spcBef>
            </a:pPr>
            <a:r>
              <a:rPr lang="en-US" sz="2000" dirty="0"/>
              <a:t>All circuits will maintain the same pressure drop.</a:t>
            </a:r>
          </a:p>
          <a:p>
            <a:pPr lvl="1">
              <a:spcBef>
                <a:spcPts val="1200"/>
              </a:spcBef>
            </a:pPr>
            <a:r>
              <a:rPr lang="en-US" sz="2000" dirty="0"/>
              <a:t>Each circuit will receive the flow, regardless of circulation </a:t>
            </a:r>
            <a:br>
              <a:rPr lang="en-US" sz="2000" dirty="0"/>
            </a:br>
            <a:r>
              <a:rPr lang="en-US" sz="2000" dirty="0"/>
              <a:t>volume.</a:t>
            </a:r>
          </a:p>
        </p:txBody>
      </p:sp>
      <p:sp>
        <p:nvSpPr>
          <p:cNvPr id="5" name="TextBox 4"/>
          <p:cNvSpPr txBox="1"/>
          <p:nvPr/>
        </p:nvSpPr>
        <p:spPr>
          <a:xfrm>
            <a:off x="7928974" y="6305204"/>
            <a:ext cx="3616213" cy="461665"/>
          </a:xfrm>
          <a:prstGeom prst="rect">
            <a:avLst/>
          </a:prstGeom>
          <a:noFill/>
        </p:spPr>
        <p:txBody>
          <a:bodyPr wrap="square" rtlCol="0">
            <a:spAutoFit/>
          </a:bodyPr>
          <a:lstStyle/>
          <a:p>
            <a:r>
              <a:rPr lang="en-US" sz="800" dirty="0" smtClean="0"/>
              <a:t>U.S. Department of Energy. [Public Domain]. </a:t>
            </a:r>
            <a:r>
              <a:rPr lang="en-US" sz="800" dirty="0"/>
              <a:t>Retrieved from https://basc.pnnl.gov/resource-guides/geothermal-heat-pumps#quicktabs-guides=1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975" y="2662100"/>
            <a:ext cx="3616213" cy="3661557"/>
          </a:xfrm>
          <a:prstGeom prst="rect">
            <a:avLst/>
          </a:prstGeom>
        </p:spPr>
      </p:pic>
    </p:spTree>
    <p:extLst>
      <p:ext uri="{BB962C8B-B14F-4D97-AF65-F5344CB8AC3E}">
        <p14:creationId xmlns:p14="http://schemas.microsoft.com/office/powerpoint/2010/main" val="167568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Common Loop </a:t>
            </a:r>
            <a:br>
              <a:rPr lang="en-US"/>
            </a:br>
            <a:r>
              <a:rPr lang="en-US"/>
              <a:t>Designs:</a:t>
            </a:r>
            <a:br>
              <a:rPr lang="en-US"/>
            </a:br>
            <a:r>
              <a:rPr lang="en-US"/>
              <a:t/>
            </a:r>
            <a:br>
              <a:rPr lang="en-US"/>
            </a:br>
            <a:r>
              <a:rPr lang="en-US"/>
              <a:t>Horizontal</a:t>
            </a:r>
            <a:br>
              <a:rPr lang="en-US"/>
            </a:br>
            <a:r>
              <a:rPr lang="en-US"/>
              <a:t>Trench Loops</a:t>
            </a:r>
            <a:endParaRPr lang="en-US" dirty="0"/>
          </a:p>
        </p:txBody>
      </p:sp>
      <p:sp>
        <p:nvSpPr>
          <p:cNvPr id="9" name="Content Placeholder 4"/>
          <p:cNvSpPr>
            <a:spLocks noGrp="1"/>
          </p:cNvSpPr>
          <p:nvPr>
            <p:ph idx="1"/>
          </p:nvPr>
        </p:nvSpPr>
        <p:spPr/>
        <p:txBody>
          <a:bodyPr/>
          <a:lstStyle/>
          <a:p>
            <a:r>
              <a:rPr lang="en-US" dirty="0"/>
              <a:t>Single-pipe, single-trench loops</a:t>
            </a:r>
          </a:p>
          <a:p>
            <a:pPr lvl="2">
              <a:spcBef>
                <a:spcPts val="1200"/>
              </a:spcBef>
            </a:pPr>
            <a:r>
              <a:rPr lang="en-US" sz="2000" dirty="0"/>
              <a:t>The loop is placed in a narrow trench commonly 4-6 inches in width.</a:t>
            </a:r>
          </a:p>
          <a:p>
            <a:pPr lvl="2">
              <a:spcBef>
                <a:spcPts val="1200"/>
              </a:spcBef>
            </a:pPr>
            <a:r>
              <a:rPr lang="en-US" sz="2000" dirty="0"/>
              <a:t>Common burial depth of 4-6 feet</a:t>
            </a:r>
          </a:p>
          <a:p>
            <a:pPr lvl="2">
              <a:spcBef>
                <a:spcPts val="1200"/>
              </a:spcBef>
            </a:pPr>
            <a:r>
              <a:rPr lang="en-US" sz="2000" dirty="0"/>
              <a:t>The loop should be positioned to allow for natural drainage: this will enhance heat transfer.</a:t>
            </a:r>
          </a:p>
          <a:p>
            <a:pPr lvl="2"/>
            <a:endParaRPr lang="en-US" dirty="0"/>
          </a:p>
          <a:p>
            <a:pPr lvl="3"/>
            <a:endParaRPr lang="en-US" dirty="0"/>
          </a:p>
          <a:p>
            <a:pPr lvl="2"/>
            <a:endParaRPr lang="en-US" dirty="0"/>
          </a:p>
          <a:p>
            <a:pPr lvl="1"/>
            <a:endParaRPr lang="en-US" dirty="0"/>
          </a:p>
          <a:p>
            <a:pPr lvl="1"/>
            <a:endParaRPr lang="en-US" dirty="0"/>
          </a:p>
          <a:p>
            <a:endParaRPr lang="en-US" dirty="0"/>
          </a:p>
          <a:p>
            <a:endParaRPr lang="en-US" dirty="0"/>
          </a:p>
          <a:p>
            <a:endParaRPr lang="en-US" dirty="0"/>
          </a:p>
        </p:txBody>
      </p:sp>
      <p:sp>
        <p:nvSpPr>
          <p:cNvPr id="5" name="TextBox 4"/>
          <p:cNvSpPr txBox="1"/>
          <p:nvPr/>
        </p:nvSpPr>
        <p:spPr>
          <a:xfrm>
            <a:off x="7931821" y="5091752"/>
            <a:ext cx="3538690" cy="584775"/>
          </a:xfrm>
          <a:prstGeom prst="rect">
            <a:avLst/>
          </a:prstGeom>
          <a:noFill/>
        </p:spPr>
        <p:txBody>
          <a:bodyPr wrap="square" rtlCol="0">
            <a:spAutoFit/>
          </a:bodyPr>
          <a:lstStyle/>
          <a:p>
            <a:r>
              <a:rPr lang="en-US" sz="800" dirty="0" smtClean="0"/>
              <a:t>National Institutes of Health [Public domain]. </a:t>
            </a:r>
            <a:r>
              <a:rPr lang="en-US" sz="800" dirty="0"/>
              <a:t>Retrieved from https://www.orf.od.nih.gov/PoliciesAndGuidelines/Documents/Technical%20Bulletins/Ground%20Source%20Heat%20Pumps%20Part%20I%20of%20III%20Overview%20July%202013%20Bulletin_508.pdf</a:t>
            </a:r>
            <a:endParaRPr lang="en-US" sz="800" dirty="0"/>
          </a:p>
        </p:txBody>
      </p:sp>
      <p:pic>
        <p:nvPicPr>
          <p:cNvPr id="7" name="Picture 6"/>
          <p:cNvPicPr>
            <a:picLocks noChangeAspect="1"/>
          </p:cNvPicPr>
          <p:nvPr/>
        </p:nvPicPr>
        <p:blipFill>
          <a:blip r:embed="rId2"/>
          <a:stretch>
            <a:fillRect/>
          </a:stretch>
        </p:blipFill>
        <p:spPr>
          <a:xfrm>
            <a:off x="7931821" y="2749731"/>
            <a:ext cx="2987876" cy="2342020"/>
          </a:xfrm>
          <a:prstGeom prst="rect">
            <a:avLst/>
          </a:prstGeom>
        </p:spPr>
      </p:pic>
    </p:spTree>
    <p:extLst>
      <p:ext uri="{BB962C8B-B14F-4D97-AF65-F5344CB8AC3E}">
        <p14:creationId xmlns:p14="http://schemas.microsoft.com/office/powerpoint/2010/main" val="133050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26066" y="2388187"/>
            <a:ext cx="3798139" cy="3896698"/>
          </a:xfrm>
          <a:prstGeom prst="rect">
            <a:avLst/>
          </a:prstGeom>
        </p:spPr>
      </p:pic>
      <p:sp>
        <p:nvSpPr>
          <p:cNvPr id="2" name="Title 1"/>
          <p:cNvSpPr>
            <a:spLocks noGrp="1"/>
          </p:cNvSpPr>
          <p:nvPr>
            <p:ph type="title"/>
          </p:nvPr>
        </p:nvSpPr>
        <p:spPr/>
        <p:txBody>
          <a:bodyPr>
            <a:normAutofit fontScale="90000"/>
          </a:bodyPr>
          <a:lstStyle/>
          <a:p>
            <a:r>
              <a:rPr lang="en-US" dirty="0"/>
              <a:t>Common Loop </a:t>
            </a:r>
            <a:br>
              <a:rPr lang="en-US" dirty="0"/>
            </a:br>
            <a:r>
              <a:rPr lang="en-US" dirty="0"/>
              <a:t>Designs:</a:t>
            </a:r>
            <a:br>
              <a:rPr lang="en-US" dirty="0"/>
            </a:br>
            <a:r>
              <a:rPr lang="en-US" dirty="0"/>
              <a:t/>
            </a:r>
            <a:br>
              <a:rPr lang="en-US" dirty="0"/>
            </a:br>
            <a:r>
              <a:rPr lang="en-US" dirty="0"/>
              <a:t>Multiple-Pipe Single-Trench Loops</a:t>
            </a:r>
          </a:p>
        </p:txBody>
      </p:sp>
      <p:sp>
        <p:nvSpPr>
          <p:cNvPr id="3" name="Content Placeholder 2"/>
          <p:cNvSpPr>
            <a:spLocks noGrp="1"/>
          </p:cNvSpPr>
          <p:nvPr>
            <p:ph idx="1"/>
          </p:nvPr>
        </p:nvSpPr>
        <p:spPr/>
        <p:txBody>
          <a:bodyPr/>
          <a:lstStyle/>
          <a:p>
            <a:r>
              <a:rPr lang="en-US" dirty="0"/>
              <a:t>Variation of a single pipe</a:t>
            </a:r>
            <a:endParaRPr lang="en-US" dirty="0">
              <a:solidFill>
                <a:schemeClr val="tx1"/>
              </a:solidFill>
            </a:endParaRPr>
          </a:p>
          <a:p>
            <a:r>
              <a:rPr lang="en-US" dirty="0">
                <a:solidFill>
                  <a:schemeClr val="tx1"/>
                </a:solidFill>
              </a:rPr>
              <a:t>Common burial is 6 feet for the bottom pipe and 4 feet for the top.</a:t>
            </a:r>
          </a:p>
          <a:p>
            <a:r>
              <a:rPr lang="en-US" dirty="0">
                <a:solidFill>
                  <a:schemeClr val="tx1"/>
                </a:solidFill>
              </a:rPr>
              <a:t>This design will require less trenching but more pipe.</a:t>
            </a:r>
          </a:p>
          <a:p>
            <a:r>
              <a:rPr lang="en-US" dirty="0">
                <a:solidFill>
                  <a:schemeClr val="tx1"/>
                </a:solidFill>
              </a:rPr>
              <a:t>Thermal interference can occur in this application. The installer needs to make sure the top pipe is the outgoing pipe, and the return pipe is the lower pipe.</a:t>
            </a:r>
          </a:p>
          <a:p>
            <a:r>
              <a:rPr lang="en-US" dirty="0">
                <a:solidFill>
                  <a:schemeClr val="tx1"/>
                </a:solidFill>
              </a:rPr>
              <a:t>Helps promote a </a:t>
            </a:r>
            <a:br>
              <a:rPr lang="en-US" dirty="0">
                <a:solidFill>
                  <a:schemeClr val="tx1"/>
                </a:solidFill>
              </a:rPr>
            </a:br>
            <a:r>
              <a:rPr lang="en-US" dirty="0" err="1">
                <a:solidFill>
                  <a:schemeClr val="tx1"/>
                </a:solidFill>
              </a:rPr>
              <a:t>counterflow</a:t>
            </a:r>
            <a:r>
              <a:rPr lang="en-US" dirty="0">
                <a:solidFill>
                  <a:schemeClr val="tx1"/>
                </a:solidFill>
              </a:rPr>
              <a:t> heat </a:t>
            </a:r>
            <a:br>
              <a:rPr lang="en-US" dirty="0">
                <a:solidFill>
                  <a:schemeClr val="tx1"/>
                </a:solidFill>
              </a:rPr>
            </a:br>
            <a:r>
              <a:rPr lang="en-US" dirty="0">
                <a:solidFill>
                  <a:schemeClr val="tx1"/>
                </a:solidFill>
              </a:rPr>
              <a:t>exchange</a:t>
            </a:r>
          </a:p>
          <a:p>
            <a:pPr>
              <a:buFont typeface="Arial" charset="0"/>
              <a:buChar char="•"/>
            </a:pPr>
            <a:endParaRPr lang="en-US" dirty="0"/>
          </a:p>
        </p:txBody>
      </p:sp>
      <p:sp>
        <p:nvSpPr>
          <p:cNvPr id="5" name="TextBox 4"/>
          <p:cNvSpPr txBox="1"/>
          <p:nvPr/>
        </p:nvSpPr>
        <p:spPr>
          <a:xfrm>
            <a:off x="6817486" y="6253791"/>
            <a:ext cx="5483964" cy="215444"/>
          </a:xfrm>
          <a:prstGeom prst="rect">
            <a:avLst/>
          </a:prstGeom>
          <a:noFill/>
        </p:spPr>
        <p:txBody>
          <a:bodyPr wrap="square" rtlCol="0">
            <a:spAutoFit/>
          </a:bodyPr>
          <a:lstStyle/>
          <a:p>
            <a:r>
              <a:rPr lang="en-US" sz="800" dirty="0" smtClean="0"/>
              <a:t>Ohio Water Resources Council [Public domain]. </a:t>
            </a:r>
            <a:r>
              <a:rPr lang="en-US" sz="800" dirty="0"/>
              <a:t>Retrieved from https://epa.ohio.gov/portals/28/documents/sccgw/GHCS.pdf</a:t>
            </a:r>
          </a:p>
        </p:txBody>
      </p:sp>
    </p:spTree>
    <p:extLst>
      <p:ext uri="{BB962C8B-B14F-4D97-AF65-F5344CB8AC3E}">
        <p14:creationId xmlns:p14="http://schemas.microsoft.com/office/powerpoint/2010/main" val="1594294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Loop </a:t>
            </a:r>
            <a:br>
              <a:rPr lang="en-US"/>
            </a:br>
            <a:r>
              <a:rPr lang="en-US"/>
              <a:t>Designs:</a:t>
            </a:r>
            <a:br>
              <a:rPr lang="en-US"/>
            </a:br>
            <a:r>
              <a:rPr lang="en-US"/>
              <a:t/>
            </a:r>
            <a:br>
              <a:rPr lang="en-US"/>
            </a:br>
            <a:r>
              <a:rPr lang="en-US"/>
              <a:t>Slinky Loops</a:t>
            </a:r>
            <a:endParaRPr lang="en-US" dirty="0"/>
          </a:p>
        </p:txBody>
      </p:sp>
      <p:sp>
        <p:nvSpPr>
          <p:cNvPr id="3" name="Content Placeholder 2"/>
          <p:cNvSpPr>
            <a:spLocks noGrp="1"/>
          </p:cNvSpPr>
          <p:nvPr>
            <p:ph idx="1"/>
          </p:nvPr>
        </p:nvSpPr>
        <p:spPr/>
        <p:txBody>
          <a:bodyPr>
            <a:normAutofit/>
          </a:bodyPr>
          <a:lstStyle/>
          <a:p>
            <a:r>
              <a:rPr lang="en-US" dirty="0"/>
              <a:t>Relatively new in the geothermal field</a:t>
            </a:r>
          </a:p>
          <a:p>
            <a:r>
              <a:rPr lang="en-US" dirty="0"/>
              <a:t>Advantages include:</a:t>
            </a:r>
          </a:p>
          <a:p>
            <a:pPr lvl="1"/>
            <a:r>
              <a:rPr lang="en-US" sz="2000" dirty="0"/>
              <a:t>Needed heat transfer can be attained in a shorter/wider trench</a:t>
            </a:r>
          </a:p>
          <a:p>
            <a:pPr lvl="1"/>
            <a:r>
              <a:rPr lang="en-US" sz="2000" dirty="0"/>
              <a:t>Worker hazard is reduced since it is a wider trench.</a:t>
            </a:r>
          </a:p>
          <a:p>
            <a:pPr lvl="1"/>
            <a:r>
              <a:rPr lang="en-US" sz="2000" dirty="0"/>
              <a:t>Less trenching is required compared to a double-loop.</a:t>
            </a:r>
          </a:p>
          <a:p>
            <a:r>
              <a:rPr lang="en-US" dirty="0"/>
              <a:t>Disadvantage</a:t>
            </a:r>
          </a:p>
          <a:p>
            <a:pPr lvl="1"/>
            <a:r>
              <a:rPr lang="en-US" sz="2000" dirty="0"/>
              <a:t> Careful consideration is required for soil types: a dry soil may require up to 1,000 per ton of cooling.</a:t>
            </a:r>
          </a:p>
        </p:txBody>
      </p:sp>
      <p:sp>
        <p:nvSpPr>
          <p:cNvPr id="8" name="TextBox 7"/>
          <p:cNvSpPr txBox="1"/>
          <p:nvPr/>
        </p:nvSpPr>
        <p:spPr>
          <a:xfrm>
            <a:off x="6713951" y="5887232"/>
            <a:ext cx="3369501" cy="338554"/>
          </a:xfrm>
          <a:prstGeom prst="rect">
            <a:avLst/>
          </a:prstGeom>
          <a:noFill/>
        </p:spPr>
        <p:txBody>
          <a:bodyPr wrap="square" rtlCol="0">
            <a:spAutoFit/>
          </a:bodyPr>
          <a:lstStyle/>
          <a:p>
            <a:r>
              <a:rPr lang="en-US" sz="800" dirty="0"/>
              <a:t>Mark </a:t>
            </a:r>
            <a:r>
              <a:rPr lang="en-US" sz="800" dirty="0" smtClean="0"/>
              <a:t>Johnson. </a:t>
            </a:r>
            <a:r>
              <a:rPr lang="en-US" sz="800" dirty="0"/>
              <a:t>[Public domain</a:t>
            </a:r>
            <a:r>
              <a:rPr lang="en-US" sz="800" dirty="0" smtClean="0"/>
              <a:t>]. </a:t>
            </a:r>
            <a:r>
              <a:rPr lang="en-US" sz="800" dirty="0"/>
              <a:t>Retrieved from https://commons.wikimedia.org/wiki/File:3-ton_Slinky_Loop.jpg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951" y="3148122"/>
            <a:ext cx="4481534" cy="2770948"/>
          </a:xfrm>
          <a:prstGeom prst="rect">
            <a:avLst/>
          </a:prstGeom>
        </p:spPr>
      </p:pic>
    </p:spTree>
    <p:extLst>
      <p:ext uri="{BB962C8B-B14F-4D97-AF65-F5344CB8AC3E}">
        <p14:creationId xmlns:p14="http://schemas.microsoft.com/office/powerpoint/2010/main" val="115714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endParaRPr lang="en-US" dirty="0"/>
          </a:p>
        </p:txBody>
      </p:sp>
      <p:sp>
        <p:nvSpPr>
          <p:cNvPr id="3" name="Content Placeholder 2"/>
          <p:cNvSpPr>
            <a:spLocks noGrp="1"/>
          </p:cNvSpPr>
          <p:nvPr>
            <p:ph idx="1"/>
          </p:nvPr>
        </p:nvSpPr>
        <p:spPr/>
        <p:txBody>
          <a:bodyPr/>
          <a:lstStyle/>
          <a:p>
            <a:pPr marL="0" indent="0">
              <a:buNone/>
            </a:pPr>
            <a:r>
              <a:rPr lang="en-US" dirty="0"/>
              <a:t>The objective of this unit is to present the student with the basic geothermal terms and an understanding of heat exchangers used and how they are incorporated into the system. Upon completion, the student will have an understanding of the following:</a:t>
            </a:r>
          </a:p>
          <a:p>
            <a:r>
              <a:rPr lang="en-US" dirty="0"/>
              <a:t>Basic geothermal terminology</a:t>
            </a:r>
          </a:p>
          <a:p>
            <a:r>
              <a:rPr lang="en-US" dirty="0"/>
              <a:t>The basic layout of different loop configurations</a:t>
            </a:r>
          </a:p>
          <a:p>
            <a:r>
              <a:rPr lang="en-US" dirty="0"/>
              <a:t>Series and parallel piping</a:t>
            </a:r>
          </a:p>
          <a:p>
            <a:r>
              <a:rPr lang="en-US" dirty="0"/>
              <a:t>Ground temperature zones</a:t>
            </a:r>
          </a:p>
          <a:p>
            <a:r>
              <a:rPr lang="en-US" dirty="0"/>
              <a:t>Thermal conductivity tests</a:t>
            </a:r>
          </a:p>
          <a:p>
            <a:r>
              <a:rPr lang="en-US" dirty="0"/>
              <a:t>Open and closed loops</a:t>
            </a:r>
          </a:p>
          <a:p>
            <a:endParaRPr lang="en-US" dirty="0"/>
          </a:p>
        </p:txBody>
      </p:sp>
    </p:spTree>
    <p:extLst>
      <p:ext uri="{BB962C8B-B14F-4D97-AF65-F5344CB8AC3E}">
        <p14:creationId xmlns:p14="http://schemas.microsoft.com/office/powerpoint/2010/main" val="3516722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401" y="3297478"/>
            <a:ext cx="4279725" cy="3209793"/>
          </a:xfrm>
          <a:prstGeom prst="rect">
            <a:avLst/>
          </a:prstGeom>
        </p:spPr>
      </p:pic>
      <p:sp>
        <p:nvSpPr>
          <p:cNvPr id="2" name="Title 1"/>
          <p:cNvSpPr>
            <a:spLocks noGrp="1"/>
          </p:cNvSpPr>
          <p:nvPr>
            <p:ph type="title"/>
          </p:nvPr>
        </p:nvSpPr>
        <p:spPr/>
        <p:txBody>
          <a:bodyPr/>
          <a:lstStyle/>
          <a:p>
            <a:r>
              <a:rPr lang="en-US"/>
              <a:t>Common Loop </a:t>
            </a:r>
            <a:br>
              <a:rPr lang="en-US"/>
            </a:br>
            <a:r>
              <a:rPr lang="en-US"/>
              <a:t>Designs:</a:t>
            </a:r>
            <a:br>
              <a:rPr lang="en-US"/>
            </a:br>
            <a:r>
              <a:rPr lang="en-US"/>
              <a:t/>
            </a:r>
            <a:br>
              <a:rPr lang="en-US"/>
            </a:br>
            <a:r>
              <a:rPr lang="en-US"/>
              <a:t>Pond Loop</a:t>
            </a:r>
            <a:endParaRPr lang="en-US" dirty="0"/>
          </a:p>
        </p:txBody>
      </p:sp>
      <p:sp>
        <p:nvSpPr>
          <p:cNvPr id="3" name="Content Placeholder 2"/>
          <p:cNvSpPr>
            <a:spLocks noGrp="1"/>
          </p:cNvSpPr>
          <p:nvPr>
            <p:ph idx="1"/>
          </p:nvPr>
        </p:nvSpPr>
        <p:spPr/>
        <p:txBody>
          <a:bodyPr/>
          <a:lstStyle/>
          <a:p>
            <a:r>
              <a:rPr lang="en-US" dirty="0"/>
              <a:t>Provides an economical alternative to horizontal or vertical loops</a:t>
            </a:r>
          </a:p>
          <a:p>
            <a:r>
              <a:rPr lang="en-US" dirty="0"/>
              <a:t>Heat transfer provided by the direct water contact that creates convection currents. </a:t>
            </a:r>
          </a:p>
          <a:p>
            <a:r>
              <a:rPr lang="en-US" dirty="0"/>
              <a:t>Convection currents are created by the thermal difference between the pond water and loop.</a:t>
            </a:r>
          </a:p>
          <a:p>
            <a:r>
              <a:rPr lang="en-US" dirty="0"/>
              <a:t>This is more efficient than a horizontal earth loop.</a:t>
            </a:r>
          </a:p>
          <a:p>
            <a:r>
              <a:rPr lang="en-US" dirty="0"/>
              <a:t>Can lead to a 50% reduction in length compared to a horizontal </a:t>
            </a:r>
            <a:r>
              <a:rPr lang="en-US"/>
              <a:t>earth loop</a:t>
            </a:r>
            <a:endParaRPr lang="en-US" dirty="0"/>
          </a:p>
          <a:p>
            <a:pPr lvl="1"/>
            <a:endParaRPr lang="en-US" dirty="0"/>
          </a:p>
        </p:txBody>
      </p:sp>
      <p:sp>
        <p:nvSpPr>
          <p:cNvPr id="9" name="TextBox 8"/>
          <p:cNvSpPr txBox="1"/>
          <p:nvPr/>
        </p:nvSpPr>
        <p:spPr>
          <a:xfrm>
            <a:off x="5750401" y="6507271"/>
            <a:ext cx="4279726" cy="338554"/>
          </a:xfrm>
          <a:prstGeom prst="rect">
            <a:avLst/>
          </a:prstGeom>
          <a:noFill/>
        </p:spPr>
        <p:txBody>
          <a:bodyPr wrap="square" rtlCol="0">
            <a:spAutoFit/>
          </a:bodyPr>
          <a:lstStyle/>
          <a:p>
            <a:r>
              <a:rPr lang="en-US" sz="800" dirty="0" smtClean="0"/>
              <a:t>Mark Johnson. [Public Domain]. </a:t>
            </a:r>
            <a:r>
              <a:rPr lang="en-US" sz="800" dirty="0"/>
              <a:t>Retrieved from https://</a:t>
            </a:r>
            <a:r>
              <a:rPr lang="en-US" sz="800" dirty="0" smtClean="0"/>
              <a:t>commons.wikimedia.org/wiki/File:Pond_Loop_Being_Sunk.jpg</a:t>
            </a:r>
            <a:endParaRPr lang="en-US" sz="800" dirty="0"/>
          </a:p>
        </p:txBody>
      </p:sp>
    </p:spTree>
    <p:extLst>
      <p:ext uri="{BB962C8B-B14F-4D97-AF65-F5344CB8AC3E}">
        <p14:creationId xmlns:p14="http://schemas.microsoft.com/office/powerpoint/2010/main" val="115100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idx="1"/>
          </p:nvPr>
        </p:nvSpPr>
        <p:spPr/>
        <p:txBody>
          <a:bodyPr/>
          <a:lstStyle/>
          <a:p>
            <a:r>
              <a:rPr lang="en-US"/>
              <a:t>Upon completion of this unit, students should be able to</a:t>
            </a:r>
            <a:endParaRPr lang="en-US">
              <a:solidFill>
                <a:schemeClr val="tx1"/>
              </a:solidFill>
            </a:endParaRPr>
          </a:p>
          <a:p>
            <a:r>
              <a:rPr lang="en-US" dirty="0">
                <a:solidFill>
                  <a:schemeClr val="tx1"/>
                </a:solidFill>
              </a:rPr>
              <a:t>Define ground source and air source heat pumps</a:t>
            </a:r>
          </a:p>
          <a:p>
            <a:r>
              <a:rPr lang="en-US" dirty="0">
                <a:solidFill>
                  <a:schemeClr val="tx1"/>
                </a:solidFill>
              </a:rPr>
              <a:t>Define heat pump basics for design</a:t>
            </a:r>
          </a:p>
          <a:p>
            <a:r>
              <a:rPr lang="en-US" dirty="0">
                <a:solidFill>
                  <a:schemeClr val="tx1"/>
                </a:solidFill>
              </a:rPr>
              <a:t>Describe a thermal conductivity test</a:t>
            </a:r>
          </a:p>
          <a:p>
            <a:r>
              <a:rPr lang="en-US" dirty="0">
                <a:solidFill>
                  <a:schemeClr val="tx1"/>
                </a:solidFill>
              </a:rPr>
              <a:t>Explain how an open loop system works</a:t>
            </a:r>
          </a:p>
          <a:p>
            <a:r>
              <a:rPr lang="en-US" dirty="0">
                <a:solidFill>
                  <a:schemeClr val="tx1"/>
                </a:solidFill>
              </a:rPr>
              <a:t>Explain the significance of a drawdown test</a:t>
            </a:r>
          </a:p>
          <a:p>
            <a:r>
              <a:rPr lang="en-US" dirty="0">
                <a:solidFill>
                  <a:schemeClr val="tx1"/>
                </a:solidFill>
              </a:rPr>
              <a:t>Explain the difference between different closed loop configurations</a:t>
            </a:r>
          </a:p>
          <a:p>
            <a:r>
              <a:rPr lang="en-US" dirty="0">
                <a:solidFill>
                  <a:schemeClr val="tx1"/>
                </a:solidFill>
              </a:rPr>
              <a:t>Explain reverse return piping</a:t>
            </a:r>
          </a:p>
          <a:p>
            <a:r>
              <a:rPr lang="en-US" dirty="0">
                <a:solidFill>
                  <a:schemeClr val="tx1"/>
                </a:solidFill>
              </a:rPr>
              <a:t>Discuss the significance of the soil characteristics</a:t>
            </a:r>
          </a:p>
        </p:txBody>
      </p:sp>
      <p:sp>
        <p:nvSpPr>
          <p:cNvPr id="4" name="TextBox 3"/>
          <p:cNvSpPr txBox="1"/>
          <p:nvPr/>
        </p:nvSpPr>
        <p:spPr>
          <a:xfrm>
            <a:off x="127320" y="5984438"/>
            <a:ext cx="3796496" cy="861774"/>
          </a:xfrm>
          <a:prstGeom prst="rect">
            <a:avLst/>
          </a:prstGeom>
          <a:noFill/>
        </p:spPr>
        <p:txBody>
          <a:bodyPr wrap="square" rtlCol="0">
            <a:spAutoFit/>
          </a:bodyPr>
          <a:lstStyle/>
          <a:p>
            <a:r>
              <a:rPr lang="en-US" sz="1000" dirty="0"/>
              <a:t>“This presentation was prepared by Northeast Iowa Community College under award EG-17-004 from the Iowa Energy Center. Any opinions, findings, and conclusions or recommendations expressed in this material are those of the author(s) and do not necessarily reflect the views of the Iowa Energy Center.”</a:t>
            </a:r>
          </a:p>
        </p:txBody>
      </p:sp>
    </p:spTree>
    <p:extLst>
      <p:ext uri="{BB962C8B-B14F-4D97-AF65-F5344CB8AC3E}">
        <p14:creationId xmlns:p14="http://schemas.microsoft.com/office/powerpoint/2010/main" val="147193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Ground Source Heat Pumps Compared to Air Source Heat Pumps</a:t>
            </a:r>
          </a:p>
        </p:txBody>
      </p:sp>
      <p:sp>
        <p:nvSpPr>
          <p:cNvPr id="3" name="Content Placeholder 2"/>
          <p:cNvSpPr>
            <a:spLocks noGrp="1"/>
          </p:cNvSpPr>
          <p:nvPr>
            <p:ph idx="1"/>
          </p:nvPr>
        </p:nvSpPr>
        <p:spPr/>
        <p:txBody>
          <a:bodyPr/>
          <a:lstStyle/>
          <a:p>
            <a:r>
              <a:rPr lang="en-US" dirty="0"/>
              <a:t>The closed loop configurations provide a reliable way to achieve geothermal efficiencies when</a:t>
            </a:r>
          </a:p>
          <a:p>
            <a:pPr lvl="1"/>
            <a:r>
              <a:rPr lang="en-US" dirty="0"/>
              <a:t>Well water is not available. </a:t>
            </a:r>
          </a:p>
          <a:p>
            <a:pPr lvl="1"/>
            <a:r>
              <a:rPr lang="en-US" dirty="0"/>
              <a:t>If the water is of poor quality</a:t>
            </a:r>
          </a:p>
          <a:p>
            <a:pPr lvl="1"/>
            <a:r>
              <a:rPr lang="en-US" dirty="0"/>
              <a:t>Not able to use because of codes</a:t>
            </a:r>
          </a:p>
          <a:p>
            <a:r>
              <a:rPr lang="en-US" dirty="0"/>
              <a:t>The ground heat exchanger portion uses the constant temperatures as a means of efficiently exchanging heat between the soil and heat pump.</a:t>
            </a:r>
          </a:p>
          <a:p>
            <a:pPr lvl="1"/>
            <a:r>
              <a:rPr lang="en-US" dirty="0"/>
              <a:t>Summer example would be a standard home. </a:t>
            </a:r>
          </a:p>
          <a:p>
            <a:pPr lvl="5"/>
            <a:r>
              <a:rPr lang="en-US" dirty="0"/>
              <a:t>An air source air conditioner on a hot day may have to reject heat to 95°F air while the ground may be 70°F.</a:t>
            </a:r>
          </a:p>
          <a:p>
            <a:pPr lvl="5"/>
            <a:r>
              <a:rPr lang="en-US" dirty="0"/>
              <a:t>A 25°F difference makes the heat pump more efficient.</a:t>
            </a:r>
          </a:p>
          <a:p>
            <a:pPr lvl="1"/>
            <a:r>
              <a:rPr lang="en-US" dirty="0"/>
              <a:t>Winter example of this would be the air source heat pump</a:t>
            </a:r>
          </a:p>
          <a:p>
            <a:pPr lvl="5"/>
            <a:r>
              <a:rPr lang="en-US" dirty="0"/>
              <a:t>Working with an air temperature of 20°F. </a:t>
            </a:r>
          </a:p>
          <a:p>
            <a:pPr lvl="5"/>
            <a:r>
              <a:rPr lang="en-US" dirty="0"/>
              <a:t>Ground is at 45°F; it is starting 25°F warmer.</a:t>
            </a:r>
          </a:p>
          <a:p>
            <a:pPr lvl="5"/>
            <a:r>
              <a:rPr lang="en-US" dirty="0"/>
              <a:t>Allows for less work, making it more efficient</a:t>
            </a:r>
          </a:p>
          <a:p>
            <a:pPr lvl="5"/>
            <a:r>
              <a:rPr lang="en-US" dirty="0"/>
              <a:t>Saves energy costs</a:t>
            </a:r>
          </a:p>
        </p:txBody>
      </p:sp>
    </p:spTree>
    <p:extLst>
      <p:ext uri="{BB962C8B-B14F-4D97-AF65-F5344CB8AC3E}">
        <p14:creationId xmlns:p14="http://schemas.microsoft.com/office/powerpoint/2010/main" val="1616489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Heat Pump Basics</a:t>
            </a:r>
            <a:endParaRPr lang="en-US" dirty="0"/>
          </a:p>
        </p:txBody>
      </p:sp>
      <p:sp>
        <p:nvSpPr>
          <p:cNvPr id="3" name="Content Placeholder 2"/>
          <p:cNvSpPr>
            <a:spLocks noGrp="1"/>
          </p:cNvSpPr>
          <p:nvPr>
            <p:ph idx="1"/>
          </p:nvPr>
        </p:nvSpPr>
        <p:spPr/>
        <p:txBody>
          <a:bodyPr/>
          <a:lstStyle/>
          <a:p>
            <a:r>
              <a:rPr lang="en-US" dirty="0"/>
              <a:t>Certain laws govern all of nature. </a:t>
            </a:r>
          </a:p>
          <a:p>
            <a:r>
              <a:rPr lang="en-US" dirty="0"/>
              <a:t>Heat pumps are built on these laws where hot and cold are relative terms.</a:t>
            </a:r>
          </a:p>
          <a:p>
            <a:r>
              <a:rPr lang="en-US" dirty="0"/>
              <a:t>Heat exists at all temperatures all the way down to absolute zero,   -460°F.</a:t>
            </a:r>
          </a:p>
          <a:p>
            <a:r>
              <a:rPr lang="en-US" dirty="0"/>
              <a:t>Heat flows from a region of higher temperature to a region of lower temperature, regardless of temperature difference.</a:t>
            </a:r>
          </a:p>
          <a:p>
            <a:r>
              <a:rPr lang="en-US" dirty="0"/>
              <a:t>All gasses become warmer when they are compressed.</a:t>
            </a:r>
          </a:p>
          <a:p>
            <a:r>
              <a:rPr lang="en-US" dirty="0"/>
              <a:t>Matter exists as a solid, liquid, or gas.</a:t>
            </a:r>
          </a:p>
          <a:p>
            <a:r>
              <a:rPr lang="en-US" dirty="0"/>
              <a:t>The temperature at which a material changes from a liquid to a gas (evaporates) or a gas to a liquid (condenses) depends on the current pressure of the material.</a:t>
            </a:r>
          </a:p>
          <a:p>
            <a:r>
              <a:rPr lang="en-US" dirty="0"/>
              <a:t>All technicians troubleshoot on these concepts even if they do not realize it.</a:t>
            </a:r>
          </a:p>
          <a:p>
            <a:endParaRPr lang="en-US" dirty="0"/>
          </a:p>
          <a:p>
            <a:endParaRPr lang="en-US" dirty="0"/>
          </a:p>
        </p:txBody>
      </p:sp>
    </p:spTree>
    <p:extLst>
      <p:ext uri="{BB962C8B-B14F-4D97-AF65-F5344CB8AC3E}">
        <p14:creationId xmlns:p14="http://schemas.microsoft.com/office/powerpoint/2010/main" val="1981374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Geothermal</a:t>
            </a:r>
            <a:br>
              <a:rPr lang="en-US" dirty="0"/>
            </a:br>
            <a:r>
              <a:rPr lang="en-US"/>
              <a:t>Loop Configurations</a:t>
            </a:r>
            <a:endParaRPr lang="en-US" dirty="0"/>
          </a:p>
        </p:txBody>
      </p:sp>
      <p:sp>
        <p:nvSpPr>
          <p:cNvPr id="3" name="TextBox 2"/>
          <p:cNvSpPr txBox="1"/>
          <p:nvPr/>
        </p:nvSpPr>
        <p:spPr>
          <a:xfrm>
            <a:off x="4459266" y="5423771"/>
            <a:ext cx="6839182" cy="215444"/>
          </a:xfrm>
          <a:prstGeom prst="rect">
            <a:avLst/>
          </a:prstGeom>
          <a:noFill/>
        </p:spPr>
        <p:txBody>
          <a:bodyPr wrap="square" rtlCol="0">
            <a:spAutoFit/>
          </a:bodyPr>
          <a:lstStyle/>
          <a:p>
            <a:r>
              <a:rPr lang="en-US" sz="800" dirty="0" err="1" smtClean="0"/>
              <a:t>WGisol</a:t>
            </a:r>
            <a:r>
              <a:rPr lang="en-US" sz="800" dirty="0" smtClean="0"/>
              <a:t>. 2015. [CC-BY 4.0] Retrieved </a:t>
            </a:r>
            <a:r>
              <a:rPr lang="en-US" sz="800" dirty="0"/>
              <a:t>from https://en.wikipedia.org/wiki/File:ETI-FS_Loop_Diagrams,_01.26.11.jpg</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75" t="7869" r="3484" b="4630"/>
          <a:stretch/>
        </p:blipFill>
        <p:spPr>
          <a:xfrm>
            <a:off x="4171499" y="663879"/>
            <a:ext cx="7840962" cy="4835047"/>
          </a:xfrm>
          <a:prstGeom prst="rect">
            <a:avLst/>
          </a:prstGeom>
        </p:spPr>
      </p:pic>
    </p:spTree>
    <p:extLst>
      <p:ext uri="{BB962C8B-B14F-4D97-AF65-F5344CB8AC3E}">
        <p14:creationId xmlns:p14="http://schemas.microsoft.com/office/powerpoint/2010/main" val="207570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Geothermal Design Basics</a:t>
            </a:r>
          </a:p>
        </p:txBody>
      </p:sp>
      <p:sp>
        <p:nvSpPr>
          <p:cNvPr id="4" name="Content Placeholder 3"/>
          <p:cNvSpPr>
            <a:spLocks noGrp="1"/>
          </p:cNvSpPr>
          <p:nvPr>
            <p:ph idx="1"/>
          </p:nvPr>
        </p:nvSpPr>
        <p:spPr/>
        <p:txBody>
          <a:bodyPr/>
          <a:lstStyle/>
          <a:p>
            <a:pPr>
              <a:buFont typeface="Arial" charset="0"/>
              <a:buChar char="•"/>
            </a:pPr>
            <a:r>
              <a:rPr lang="en-US" dirty="0"/>
              <a:t>Soil conditions and characteristics differ across regions and can even differ across a job site. Some possible variations may include:</a:t>
            </a:r>
          </a:p>
          <a:p>
            <a:pPr lvl="1">
              <a:buFont typeface="Arial" charset="0"/>
              <a:buChar char="•"/>
            </a:pPr>
            <a:r>
              <a:rPr lang="en-US" dirty="0"/>
              <a:t>Large compositions of rock to mainly soil</a:t>
            </a:r>
          </a:p>
          <a:p>
            <a:pPr lvl="1">
              <a:buFont typeface="Arial" charset="0"/>
              <a:buChar char="•"/>
            </a:pPr>
            <a:r>
              <a:rPr lang="en-US" dirty="0"/>
              <a:t>Moisture content of the soil</a:t>
            </a:r>
          </a:p>
          <a:p>
            <a:pPr lvl="2">
              <a:buFont typeface="Arial" charset="0"/>
              <a:buChar char="•"/>
            </a:pPr>
            <a:r>
              <a:rPr lang="en-US" dirty="0"/>
              <a:t>Moisture content is influenced by regional weather.</a:t>
            </a:r>
          </a:p>
          <a:p>
            <a:pPr lvl="2">
              <a:buFont typeface="Arial" charset="0"/>
              <a:buChar char="•"/>
            </a:pPr>
            <a:r>
              <a:rPr lang="en-US" dirty="0"/>
              <a:t>Variations in the water table (static water level)</a:t>
            </a:r>
          </a:p>
          <a:p>
            <a:pPr>
              <a:buFont typeface="Arial" charset="0"/>
              <a:buChar char="•"/>
            </a:pPr>
            <a:r>
              <a:rPr lang="en-US" dirty="0">
                <a:solidFill>
                  <a:schemeClr val="tx1"/>
                </a:solidFill>
              </a:rPr>
              <a:t>Regardless of the variables that cause change, it is clear that along with these variables is a change in thermal properties.</a:t>
            </a:r>
          </a:p>
          <a:p>
            <a:pPr>
              <a:buFont typeface="Arial" charset="0"/>
              <a:buChar char="•"/>
            </a:pPr>
            <a:r>
              <a:rPr lang="en-US" dirty="0">
                <a:solidFill>
                  <a:schemeClr val="tx1"/>
                </a:solidFill>
              </a:rPr>
              <a:t>The “Thermal Property”  of a substance refers to its temperature and its ability to conduct or transfer energy.</a:t>
            </a:r>
          </a:p>
          <a:p>
            <a:pPr>
              <a:buFont typeface="Arial" charset="0"/>
              <a:buChar char="•"/>
            </a:pPr>
            <a:r>
              <a:rPr lang="en-US" dirty="0">
                <a:solidFill>
                  <a:schemeClr val="tx1"/>
                </a:solidFill>
              </a:rPr>
              <a:t>At approximately 50 feet below the surface, the temperatures are constant; however, above that, the temperature fluctuates. This is the area where geothermal heat exchangers transfer heat. </a:t>
            </a:r>
          </a:p>
          <a:p>
            <a:pPr lvl="1">
              <a:buFont typeface="Arial" charset="0"/>
              <a:buChar char="•"/>
            </a:pPr>
            <a:r>
              <a:rPr lang="en-US" dirty="0">
                <a:solidFill>
                  <a:schemeClr val="tx1"/>
                </a:solidFill>
              </a:rPr>
              <a:t>Therefore, when designing a low energy geothermal system, one must take into account soil temperatures.</a:t>
            </a:r>
          </a:p>
        </p:txBody>
      </p:sp>
    </p:spTree>
    <p:extLst>
      <p:ext uri="{BB962C8B-B14F-4D97-AF65-F5344CB8AC3E}">
        <p14:creationId xmlns:p14="http://schemas.microsoft.com/office/powerpoint/2010/main" val="158636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038" y="1668554"/>
            <a:ext cx="4762500" cy="3467100"/>
          </a:xfrm>
          <a:prstGeom prst="rect">
            <a:avLst/>
          </a:prstGeom>
        </p:spPr>
      </p:pic>
      <p:sp>
        <p:nvSpPr>
          <p:cNvPr id="2" name="Title 1"/>
          <p:cNvSpPr>
            <a:spLocks noGrp="1"/>
          </p:cNvSpPr>
          <p:nvPr>
            <p:ph type="title"/>
          </p:nvPr>
        </p:nvSpPr>
        <p:spPr/>
        <p:txBody>
          <a:bodyPr/>
          <a:lstStyle/>
          <a:p>
            <a:r>
              <a:rPr lang="en-US" dirty="0"/>
              <a:t>Geothermal Design Basics</a:t>
            </a:r>
          </a:p>
        </p:txBody>
      </p:sp>
      <p:sp>
        <p:nvSpPr>
          <p:cNvPr id="4" name="Content Placeholder 3"/>
          <p:cNvSpPr>
            <a:spLocks noGrp="1"/>
          </p:cNvSpPr>
          <p:nvPr>
            <p:ph idx="1"/>
          </p:nvPr>
        </p:nvSpPr>
        <p:spPr>
          <a:xfrm>
            <a:off x="4176146" y="791662"/>
            <a:ext cx="7511350" cy="5513542"/>
          </a:xfrm>
        </p:spPr>
        <p:txBody>
          <a:bodyPr>
            <a:normAutofit/>
          </a:bodyPr>
          <a:lstStyle/>
          <a:p>
            <a:pPr marL="0" indent="0">
              <a:buNone/>
            </a:pPr>
            <a:r>
              <a:rPr lang="en-US" sz="2400" dirty="0"/>
              <a:t>Geothermal </a:t>
            </a:r>
            <a:r>
              <a:rPr lang="en-US" sz="2400" dirty="0">
                <a:solidFill>
                  <a:schemeClr val="tx1"/>
                </a:solidFill>
              </a:rPr>
              <a:t>design software will use deep earth formation temperatures for vertical heat exchangers, and for horizontal, the software </a:t>
            </a:r>
            <a:br>
              <a:rPr lang="en-US" sz="2400" dirty="0">
                <a:solidFill>
                  <a:schemeClr val="tx1"/>
                </a:solidFill>
              </a:rPr>
            </a:br>
            <a:r>
              <a:rPr lang="en-US" sz="2400" dirty="0">
                <a:solidFill>
                  <a:schemeClr val="tx1"/>
                </a:solidFill>
              </a:rPr>
              <a:t>will use subsurface </a:t>
            </a:r>
            <a:br>
              <a:rPr lang="en-US" sz="2400" dirty="0">
                <a:solidFill>
                  <a:schemeClr val="tx1"/>
                </a:solidFill>
              </a:rPr>
            </a:br>
            <a:r>
              <a:rPr lang="en-US" sz="2400" dirty="0">
                <a:solidFill>
                  <a:schemeClr val="tx1"/>
                </a:solidFill>
              </a:rPr>
              <a:t>temperatures </a:t>
            </a:r>
            <a:br>
              <a:rPr lang="en-US" sz="2400" dirty="0">
                <a:solidFill>
                  <a:schemeClr val="tx1"/>
                </a:solidFill>
              </a:rPr>
            </a:br>
            <a:r>
              <a:rPr lang="en-US" sz="2400" dirty="0">
                <a:solidFill>
                  <a:schemeClr val="tx1"/>
                </a:solidFill>
              </a:rPr>
              <a:t>(temperatures adjusted </a:t>
            </a:r>
            <a:br>
              <a:rPr lang="en-US" sz="2400" dirty="0">
                <a:solidFill>
                  <a:schemeClr val="tx1"/>
                </a:solidFill>
              </a:rPr>
            </a:br>
            <a:r>
              <a:rPr lang="en-US" sz="2400" dirty="0">
                <a:solidFill>
                  <a:schemeClr val="tx1"/>
                </a:solidFill>
              </a:rPr>
              <a:t>for seasonal influences).</a:t>
            </a:r>
          </a:p>
        </p:txBody>
      </p:sp>
      <p:sp>
        <p:nvSpPr>
          <p:cNvPr id="5" name="TextBox 4"/>
          <p:cNvSpPr txBox="1"/>
          <p:nvPr/>
        </p:nvSpPr>
        <p:spPr>
          <a:xfrm>
            <a:off x="7222037" y="5135654"/>
            <a:ext cx="4913247" cy="338554"/>
          </a:xfrm>
          <a:prstGeom prst="rect">
            <a:avLst/>
          </a:prstGeom>
          <a:noFill/>
        </p:spPr>
        <p:txBody>
          <a:bodyPr wrap="square" rtlCol="0">
            <a:spAutoFit/>
          </a:bodyPr>
          <a:lstStyle/>
          <a:p>
            <a:r>
              <a:rPr lang="en-US" sz="800" dirty="0" smtClean="0"/>
              <a:t>Environmental Protection Agency. [Public Domain]. </a:t>
            </a:r>
            <a:r>
              <a:rPr lang="en-US" sz="800" dirty="0"/>
              <a:t>Retrieved from https://www3.epa.gov/ceampubl/learn2model/part-two/onsite/tempmap.html</a:t>
            </a:r>
          </a:p>
        </p:txBody>
      </p:sp>
    </p:spTree>
    <p:extLst>
      <p:ext uri="{BB962C8B-B14F-4D97-AF65-F5344CB8AC3E}">
        <p14:creationId xmlns:p14="http://schemas.microsoft.com/office/powerpoint/2010/main" val="157252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Geothermal Design Basics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sz="2400" dirty="0"/>
                  <a:t>Thermal conductivity is the other critical component of geothermal heat exchanger design.</a:t>
                </a:r>
              </a:p>
              <a:p>
                <a:r>
                  <a:rPr lang="en-US" sz="2400" dirty="0"/>
                  <a:t>Thermal conductivity is the rate at which a subsurface formation can conduct energy.</a:t>
                </a:r>
              </a:p>
              <a:p>
                <a:r>
                  <a:rPr lang="en-US" sz="2400" dirty="0"/>
                  <a:t>For a geothermal heat pump system, thermal conductivity is represented by:</a:t>
                </a:r>
              </a:p>
              <a:p>
                <a:pPr marL="0" indent="0" algn="ctr">
                  <a:buNone/>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𝐵𝑇𝑈</m:t>
                        </m:r>
                      </m:num>
                      <m:den>
                        <m:r>
                          <a:rPr lang="en-US" sz="2400" b="0" i="1" smtClean="0">
                            <a:latin typeface="Cambria Math" panose="02040503050406030204" pitchFamily="18" charset="0"/>
                          </a:rPr>
                          <m:t>(</m:t>
                        </m:r>
                        <m:r>
                          <a:rPr lang="en-US" sz="2400" b="0" i="1" smtClean="0">
                            <a:latin typeface="Cambria Math" panose="02040503050406030204" pitchFamily="18" charset="0"/>
                          </a:rPr>
                          <m:t>h𝑟</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rPr>
                          <m:t>𝑓𝑡</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baseline="30000" smtClean="0">
                            <a:latin typeface="Cambria Math" panose="02040503050406030204" pitchFamily="18" charset="0"/>
                          </a:rPr>
                          <m:t>𝑜</m:t>
                        </m:r>
                        <m:r>
                          <a:rPr lang="en-US" sz="2400" b="0" i="1" smtClean="0">
                            <a:latin typeface="Cambria Math" panose="02040503050406030204" pitchFamily="18" charset="0"/>
                          </a:rPr>
                          <m:t>𝐹</m:t>
                        </m:r>
                        <m:r>
                          <a:rPr lang="en-US" sz="2400" b="0" i="1" smtClean="0">
                            <a:latin typeface="Cambria Math" panose="02040503050406030204" pitchFamily="18" charset="0"/>
                          </a:rPr>
                          <m:t>)</m:t>
                        </m:r>
                      </m:den>
                    </m:f>
                  </m:oMath>
                </a14:m>
                <a:r>
                  <a:rPr lang="en-US" sz="2400" dirty="0"/>
                  <a:t> or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𝑊</m:t>
                        </m:r>
                      </m:num>
                      <m:den>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baseline="30000" smtClean="0">
                            <a:latin typeface="Cambria Math" panose="02040503050406030204" pitchFamily="18" charset="0"/>
                          </a:rPr>
                          <m:t>𝑜</m:t>
                        </m:r>
                        <m:r>
                          <a:rPr lang="en-US" sz="2400" b="0" i="1" smtClean="0">
                            <a:latin typeface="Cambria Math" panose="02040503050406030204" pitchFamily="18" charset="0"/>
                          </a:rPr>
                          <m:t>𝐾</m:t>
                        </m:r>
                        <m:r>
                          <a:rPr lang="en-US" sz="2400" b="0" i="1" smtClean="0">
                            <a:latin typeface="Cambria Math" panose="02040503050406030204" pitchFamily="18" charset="0"/>
                          </a:rPr>
                          <m:t>)</m:t>
                        </m:r>
                      </m:den>
                    </m:f>
                  </m:oMath>
                </a14:m>
                <a:endParaRPr lang="en-US" sz="2400" dirty="0"/>
              </a:p>
              <a:p>
                <a:r>
                  <a:rPr lang="en-US" sz="2400" dirty="0"/>
                  <a:t>There are published tables for conductivity</a:t>
                </a:r>
              </a:p>
              <a:p>
                <a:pPr lvl="1"/>
                <a:r>
                  <a:rPr lang="en-US" sz="2200" dirty="0"/>
                  <a:t>It is recommended that you do not use them because they may not be precise to your conditions.</a:t>
                </a:r>
              </a:p>
              <a:p>
                <a:r>
                  <a:rPr lang="en-US" sz="2400" dirty="0"/>
                  <a:t>Thermal conductivity can vary across the site.</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l="-2273" t="-810" r="-1299"/>
                </a:stretch>
              </a:blipFill>
            </p:spPr>
            <p:txBody>
              <a:bodyPr/>
              <a:lstStyle/>
              <a:p>
                <a:r>
                  <a:rPr lang="en-US">
                    <a:noFill/>
                  </a:rPr>
                  <a:t> </a:t>
                </a:r>
              </a:p>
            </p:txBody>
          </p:sp>
        </mc:Fallback>
      </mc:AlternateContent>
    </p:spTree>
    <p:extLst>
      <p:ext uri="{BB962C8B-B14F-4D97-AF65-F5344CB8AC3E}">
        <p14:creationId xmlns:p14="http://schemas.microsoft.com/office/powerpoint/2010/main" val="1328340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Open </a:t>
            </a:r>
            <a:br>
              <a:rPr lang="en-US"/>
            </a:br>
            <a:r>
              <a:rPr lang="en-US"/>
              <a:t>Loop</a:t>
            </a:r>
            <a:br>
              <a:rPr lang="en-US"/>
            </a:br>
            <a:r>
              <a:rPr lang="en-US"/>
              <a:t>Configurations</a:t>
            </a:r>
            <a:endParaRPr lang="en-US" dirty="0"/>
          </a:p>
        </p:txBody>
      </p:sp>
      <p:sp>
        <p:nvSpPr>
          <p:cNvPr id="3" name="Content Placeholder 2"/>
          <p:cNvSpPr>
            <a:spLocks noGrp="1"/>
          </p:cNvSpPr>
          <p:nvPr>
            <p:ph idx="1"/>
          </p:nvPr>
        </p:nvSpPr>
        <p:spPr/>
        <p:txBody>
          <a:bodyPr/>
          <a:lstStyle/>
          <a:p>
            <a:r>
              <a:rPr lang="en-US" dirty="0"/>
              <a:t>An open loop geothermal system will use a well or return water to the water table through a drainage ditch.</a:t>
            </a:r>
          </a:p>
          <a:p>
            <a:pPr lvl="1">
              <a:spcBef>
                <a:spcPts val="1200"/>
              </a:spcBef>
            </a:pPr>
            <a:r>
              <a:rPr lang="en-US" dirty="0"/>
              <a:t>Provides a cost-effective way, using a ground source heat pump</a:t>
            </a:r>
          </a:p>
          <a:p>
            <a:pPr lvl="1">
              <a:spcBef>
                <a:spcPts val="1200"/>
              </a:spcBef>
            </a:pPr>
            <a:r>
              <a:rPr lang="en-US" dirty="0"/>
              <a:t>By using a constant water temperature provided by well water, the system is capable of uniform capacity and high efficiency in heating and cooling.</a:t>
            </a:r>
          </a:p>
          <a:p>
            <a:pPr lvl="1">
              <a:spcBef>
                <a:spcPts val="1200"/>
              </a:spcBef>
            </a:pPr>
            <a:r>
              <a:rPr lang="en-US" dirty="0"/>
              <a:t>Open loop systems operate at substantially higher temperatures and are not subject to the same extremes as a closed loop.</a:t>
            </a:r>
          </a:p>
          <a:p>
            <a:pPr lvl="1">
              <a:spcBef>
                <a:spcPts val="1200"/>
              </a:spcBef>
            </a:pPr>
            <a:r>
              <a:rPr lang="en-US" dirty="0"/>
              <a:t>Since it is open, the water quality needs to be determined and maintained at the highest level to prevent fouling.</a:t>
            </a:r>
          </a:p>
        </p:txBody>
      </p:sp>
    </p:spTree>
    <p:extLst>
      <p:ext uri="{BB962C8B-B14F-4D97-AF65-F5344CB8AC3E}">
        <p14:creationId xmlns:p14="http://schemas.microsoft.com/office/powerpoint/2010/main" val="182413611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2647</TotalTime>
  <Words>1546</Words>
  <Application>Microsoft Office PowerPoint</Application>
  <PresentationFormat>Widescreen</PresentationFormat>
  <Paragraphs>167</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Wingdings</vt:lpstr>
      <vt:lpstr>Retrospect</vt:lpstr>
      <vt:lpstr>Geothermal Systems</vt:lpstr>
      <vt:lpstr>Objectives</vt:lpstr>
      <vt:lpstr>Ground Source Heat Pumps Compared to Air Source Heat Pumps</vt:lpstr>
      <vt:lpstr>Heat Pump Basics</vt:lpstr>
      <vt:lpstr>Geothermal Loop Configurations</vt:lpstr>
      <vt:lpstr>Geothermal Design Basics</vt:lpstr>
      <vt:lpstr>Geothermal Design Basics</vt:lpstr>
      <vt:lpstr>Geothermal Design Basics</vt:lpstr>
      <vt:lpstr>Open  Loop Configurations</vt:lpstr>
      <vt:lpstr>Pumping  Power</vt:lpstr>
      <vt:lpstr>Pumping  Power Example</vt:lpstr>
      <vt:lpstr>Open Loop Drawdown Test</vt:lpstr>
      <vt:lpstr>Common Loop  Designs</vt:lpstr>
      <vt:lpstr>Common  Loop  Designs Series/Parallel</vt:lpstr>
      <vt:lpstr>Common Vertical Loop Designs</vt:lpstr>
      <vt:lpstr>Common Vertical Loop Designs:  Reverse/Return</vt:lpstr>
      <vt:lpstr>Common Loop  Designs:  Horizontal Trench Loops</vt:lpstr>
      <vt:lpstr>Common Loop  Designs:  Multiple-Pipe Single-Trench Loops</vt:lpstr>
      <vt:lpstr>Common Loop  Designs:  Slinky Loops</vt:lpstr>
      <vt:lpstr>Common Loop  Designs:  Pond Loop</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Carlson</dc:creator>
  <cp:lastModifiedBy>Madeline Wagner</cp:lastModifiedBy>
  <cp:revision>208</cp:revision>
  <cp:lastPrinted>2017-10-01T16:21:22Z</cp:lastPrinted>
  <dcterms:created xsi:type="dcterms:W3CDTF">2017-10-01T16:12:52Z</dcterms:created>
  <dcterms:modified xsi:type="dcterms:W3CDTF">2019-03-06T18:36:36Z</dcterms:modified>
</cp:coreProperties>
</file>