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1"/>
  </p:sldMasterIdLst>
  <p:notesMasterIdLst>
    <p:notesMasterId r:id="rId15"/>
  </p:notesMasterIdLst>
  <p:sldIdLst>
    <p:sldId id="380" r:id="rId2"/>
    <p:sldId id="381" r:id="rId3"/>
    <p:sldId id="382" r:id="rId4"/>
    <p:sldId id="383" r:id="rId5"/>
    <p:sldId id="384" r:id="rId6"/>
    <p:sldId id="385" r:id="rId7"/>
    <p:sldId id="386" r:id="rId8"/>
    <p:sldId id="387" r:id="rId9"/>
    <p:sldId id="388" r:id="rId10"/>
    <p:sldId id="389" r:id="rId11"/>
    <p:sldId id="390" r:id="rId12"/>
    <p:sldId id="391" r:id="rId13"/>
    <p:sldId id="393"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373"/>
    <p:restoredTop sz="92743"/>
  </p:normalViewPr>
  <p:slideViewPr>
    <p:cSldViewPr snapToGrid="0" snapToObjects="1">
      <p:cViewPr varScale="1">
        <p:scale>
          <a:sx n="83" d="100"/>
          <a:sy n="83" d="100"/>
        </p:scale>
        <p:origin x="78" y="114"/>
      </p:cViewPr>
      <p:guideLst/>
    </p:cSldViewPr>
  </p:slideViewPr>
  <p:notesTextViewPr>
    <p:cViewPr>
      <p:scale>
        <a:sx n="1" d="1"/>
        <a:sy n="1" d="1"/>
      </p:scale>
      <p:origin x="0" y="0"/>
    </p:cViewPr>
  </p:notesTextViewPr>
  <p:notesViewPr>
    <p:cSldViewPr snapToGrid="0" snapToObjects="1">
      <p:cViewPr varScale="1">
        <p:scale>
          <a:sx n="93" d="100"/>
          <a:sy n="93" d="100"/>
        </p:scale>
        <p:origin x="3784" y="2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A3136A-163C-4642-8AE1-970D1CDC29C1}" type="datetimeFigureOut">
              <a:rPr lang="en-US" smtClean="0"/>
              <a:t>2/22/2019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ADBDDF-FD2F-E24A-BD49-68AD749AF181}" type="slidenum">
              <a:rPr lang="en-US" smtClean="0"/>
              <a:t>‹#›</a:t>
            </a:fld>
            <a:endParaRPr lang="en-US"/>
          </a:p>
        </p:txBody>
      </p:sp>
    </p:spTree>
    <p:extLst>
      <p:ext uri="{BB962C8B-B14F-4D97-AF65-F5344CB8AC3E}">
        <p14:creationId xmlns:p14="http://schemas.microsoft.com/office/powerpoint/2010/main" val="12009024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ADBDDF-FD2F-E24A-BD49-68AD749AF181}" type="slidenum">
              <a:rPr lang="en-US" smtClean="0"/>
              <a:t>1</a:t>
            </a:fld>
            <a:endParaRPr lang="en-US"/>
          </a:p>
        </p:txBody>
      </p:sp>
    </p:spTree>
    <p:extLst>
      <p:ext uri="{BB962C8B-B14F-4D97-AF65-F5344CB8AC3E}">
        <p14:creationId xmlns:p14="http://schemas.microsoft.com/office/powerpoint/2010/main" val="1360826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ADBDDF-FD2F-E24A-BD49-68AD749AF181}" type="slidenum">
              <a:rPr lang="en-US" smtClean="0"/>
              <a:t>2</a:t>
            </a:fld>
            <a:endParaRPr lang="en-US"/>
          </a:p>
        </p:txBody>
      </p:sp>
    </p:spTree>
    <p:extLst>
      <p:ext uri="{BB962C8B-B14F-4D97-AF65-F5344CB8AC3E}">
        <p14:creationId xmlns:p14="http://schemas.microsoft.com/office/powerpoint/2010/main" val="22478851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ADBDDF-FD2F-E24A-BD49-68AD749AF181}" type="slidenum">
              <a:rPr lang="en-US" smtClean="0"/>
              <a:t>3</a:t>
            </a:fld>
            <a:endParaRPr lang="en-US"/>
          </a:p>
        </p:txBody>
      </p:sp>
    </p:spTree>
    <p:extLst>
      <p:ext uri="{BB962C8B-B14F-4D97-AF65-F5344CB8AC3E}">
        <p14:creationId xmlns:p14="http://schemas.microsoft.com/office/powerpoint/2010/main" val="15743595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smtClean="0"/>
              <a:t>2/22/2019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7220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1_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527957" y="1606731"/>
            <a:ext cx="3200400" cy="2286000"/>
          </a:xfrm>
        </p:spPr>
        <p:txBody>
          <a:bodyPr anchor="b">
            <a:normAutofit/>
          </a:bodyPr>
          <a:lstStyle>
            <a:lvl1pPr>
              <a:defRPr sz="3600" b="0">
                <a:solidFill>
                  <a:srgbClr val="FFFFFF"/>
                </a:solidFill>
              </a:defRPr>
            </a:lvl1pPr>
          </a:lstStyle>
          <a:p>
            <a:r>
              <a:rPr lang="en-US" dirty="0"/>
              <a:t>Click to edit Master title style</a:t>
            </a:r>
            <a:br>
              <a:rPr lang="en-US" dirty="0"/>
            </a:br>
            <a:endParaRPr lang="en-US" dirty="0"/>
          </a:p>
        </p:txBody>
      </p:sp>
      <p:sp>
        <p:nvSpPr>
          <p:cNvPr id="3" name="Content Placeholder 2"/>
          <p:cNvSpPr>
            <a:spLocks noGrp="1"/>
          </p:cNvSpPr>
          <p:nvPr>
            <p:ph idx="1"/>
          </p:nvPr>
        </p:nvSpPr>
        <p:spPr>
          <a:xfrm>
            <a:off x="4176146" y="277586"/>
            <a:ext cx="7511350" cy="6027618"/>
          </a:xfrm>
        </p:spPr>
        <p:txBody>
          <a:bodyPr>
            <a:normAutofit/>
          </a:bodyPr>
          <a:lstStyle>
            <a:lvl1pPr marL="342900" indent="-342900">
              <a:lnSpc>
                <a:spcPct val="100000"/>
              </a:lnSpc>
              <a:spcBef>
                <a:spcPts val="1200"/>
              </a:spcBef>
              <a:spcAft>
                <a:spcPts val="0"/>
              </a:spcAft>
              <a:buFont typeface="Wingdings" panose="05000000000000000000" pitchFamily="2" charset="2"/>
              <a:buChar char="§"/>
              <a:defRPr sz="2000"/>
            </a:lvl1pPr>
            <a:lvl2pPr marL="741363" indent="-285750">
              <a:lnSpc>
                <a:spcPct val="100000"/>
              </a:lnSpc>
              <a:spcBef>
                <a:spcPts val="0"/>
              </a:spcBef>
              <a:spcAft>
                <a:spcPts val="0"/>
              </a:spcAft>
              <a:buFont typeface="Arial" panose="020B0604020202020204" pitchFamily="34" charset="0"/>
              <a:buChar char="•"/>
              <a:defRPr sz="1800"/>
            </a:lvl2pPr>
            <a:lvl3pPr marL="741363" indent="-285750">
              <a:lnSpc>
                <a:spcPct val="100000"/>
              </a:lnSpc>
              <a:spcBef>
                <a:spcPts val="0"/>
              </a:spcBef>
              <a:spcAft>
                <a:spcPts val="0"/>
              </a:spcAft>
              <a:buFont typeface="Arial" panose="020B0604020202020204" pitchFamily="34" charset="0"/>
              <a:buChar char="•"/>
              <a:defRPr/>
            </a:lvl3pPr>
            <a:lvl4pPr marL="741363" indent="-285750">
              <a:lnSpc>
                <a:spcPct val="100000"/>
              </a:lnSpc>
              <a:spcBef>
                <a:spcPts val="0"/>
              </a:spcBef>
              <a:spcAft>
                <a:spcPts val="0"/>
              </a:spcAft>
              <a:buFont typeface="Arial" panose="020B0604020202020204" pitchFamily="34" charset="0"/>
              <a:buChar char="•"/>
              <a:defRPr/>
            </a:lvl4pPr>
            <a:lvl5pPr marL="741363" indent="-285750">
              <a:lnSpc>
                <a:spcPct val="100000"/>
              </a:lnSpc>
              <a:spcBef>
                <a:spcPts val="0"/>
              </a:spcBef>
              <a:spcAft>
                <a:spcPts val="0"/>
              </a:spcAft>
              <a:buFont typeface="Arial" panose="020B0604020202020204" pitchFamily="34" charset="0"/>
              <a:buChar char="•"/>
              <a:defRPr/>
            </a:lvl5pPr>
            <a:lvl6pPr marL="1157150" indent="-285750">
              <a:lnSpc>
                <a:spcPct val="100000"/>
              </a:lnSpc>
              <a:spcBef>
                <a:spcPts val="0"/>
              </a:spcBef>
              <a:spcAft>
                <a:spcPts val="0"/>
              </a:spcAft>
              <a:buFont typeface="Arial" panose="020B0604020202020204" pitchFamily="34" charset="0"/>
              <a:buChar char="•"/>
              <a:defRPr sz="1800"/>
            </a:lvl6pPr>
            <a:lvl7pPr marL="1482725" indent="-285750">
              <a:lnSpc>
                <a:spcPct val="100000"/>
              </a:lnSpc>
              <a:spcBef>
                <a:spcPts val="0"/>
              </a:spcBef>
              <a:spcAft>
                <a:spcPts val="0"/>
              </a:spcAft>
              <a:buFont typeface="Arial" panose="020B0604020202020204" pitchFamily="34" charset="0"/>
              <a:buChar char="•"/>
              <a:defRPr sz="1800"/>
            </a:lvl7pPr>
            <a:lvl8pPr marL="1771650" indent="-285750">
              <a:lnSpc>
                <a:spcPct val="100000"/>
              </a:lnSpc>
              <a:spcBef>
                <a:spcPts val="0"/>
              </a:spcBef>
              <a:spcAft>
                <a:spcPts val="0"/>
              </a:spcAft>
              <a:buFont typeface="Arial" panose="020B0604020202020204" pitchFamily="34" charset="0"/>
              <a:buChar char="•"/>
              <a:defRPr sz="1800"/>
            </a:lvl8pPr>
          </a:lstStyle>
          <a:p>
            <a:pPr lvl="0"/>
            <a:r>
              <a:rPr lang="en-US" dirty="0"/>
              <a:t>Click to edit Master text styles</a:t>
            </a:r>
          </a:p>
          <a:p>
            <a:pPr lvl="1"/>
            <a:r>
              <a:rPr lang="en-US" dirty="0"/>
              <a:t>Second level</a:t>
            </a:r>
          </a:p>
          <a:p>
            <a:pPr lvl="5"/>
            <a:r>
              <a:rPr lang="en-US" dirty="0"/>
              <a:t>Third level</a:t>
            </a:r>
          </a:p>
          <a:p>
            <a:pPr lvl="6"/>
            <a:r>
              <a:rPr lang="en-US" dirty="0"/>
              <a:t>Fourth level</a:t>
            </a:r>
          </a:p>
          <a:p>
            <a:pPr lvl="7"/>
            <a:r>
              <a:rPr lang="en-US" dirty="0"/>
              <a:t>Fifth level</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dirty="0"/>
          </a:p>
        </p:txBody>
      </p:sp>
      <p:sp>
        <p:nvSpPr>
          <p:cNvPr id="10" name="TextBox 9">
            <a:extLst>
              <a:ext uri="{FF2B5EF4-FFF2-40B4-BE49-F238E27FC236}">
                <a16:creationId xmlns:a16="http://schemas.microsoft.com/office/drawing/2014/main" id="{D035B664-A5A2-49F3-98E3-89E9C3CBE6B6}"/>
              </a:ext>
            </a:extLst>
          </p:cNvPr>
          <p:cNvSpPr txBox="1"/>
          <p:nvPr userDrawn="1"/>
        </p:nvSpPr>
        <p:spPr>
          <a:xfrm>
            <a:off x="5239914" y="6488668"/>
            <a:ext cx="6973037" cy="369332"/>
          </a:xfrm>
          <a:prstGeom prst="rect">
            <a:avLst/>
          </a:prstGeom>
          <a:noFill/>
        </p:spPr>
        <p:txBody>
          <a:bodyPr wrap="square" rtlCol="0">
            <a:spAutoFit/>
          </a:bodyPr>
          <a:lstStyle/>
          <a:p>
            <a:pPr algn="r"/>
            <a:r>
              <a:rPr lang="en-US" dirty="0"/>
              <a:t>Solar Thermal Basics</a:t>
            </a:r>
          </a:p>
        </p:txBody>
      </p:sp>
    </p:spTree>
    <p:extLst>
      <p:ext uri="{BB962C8B-B14F-4D97-AF65-F5344CB8AC3E}">
        <p14:creationId xmlns:p14="http://schemas.microsoft.com/office/powerpoint/2010/main" val="424096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dirty="0"/>
              <a:t>Click to edit Master title style</a:t>
            </a:r>
          </a:p>
        </p:txBody>
      </p:sp>
      <p:sp>
        <p:nvSpPr>
          <p:cNvPr id="3" name="Content Placeholder 2"/>
          <p:cNvSpPr>
            <a:spLocks noGrp="1"/>
          </p:cNvSpPr>
          <p:nvPr>
            <p:ph idx="1"/>
          </p:nvPr>
        </p:nvSpPr>
        <p:spPr/>
        <p:txBody>
          <a:bodyPr/>
          <a:lstStyle>
            <a:lvl1pPr marL="285750" indent="-285750">
              <a:lnSpc>
                <a:spcPct val="100000"/>
              </a:lnSpc>
              <a:spcBef>
                <a:spcPts val="1200"/>
              </a:spcBef>
              <a:spcAft>
                <a:spcPts val="0"/>
              </a:spcAft>
              <a:buClr>
                <a:schemeClr val="tx1"/>
              </a:buClr>
              <a:buFont typeface="Arial" panose="020B0604020202020204" pitchFamily="34" charset="0"/>
              <a:buChar char="•"/>
              <a:defRPr sz="2000"/>
            </a:lvl1pPr>
            <a:lvl2pPr marL="631825" indent="-182563">
              <a:lnSpc>
                <a:spcPct val="100000"/>
              </a:lnSpc>
              <a:spcBef>
                <a:spcPts val="0"/>
              </a:spcBef>
              <a:spcAft>
                <a:spcPts val="0"/>
              </a:spcAft>
              <a:defRPr/>
            </a:lvl2pPr>
            <a:lvl3pPr marL="860425" indent="-182563">
              <a:lnSpc>
                <a:spcPct val="100000"/>
              </a:lnSpc>
              <a:spcBef>
                <a:spcPts val="0"/>
              </a:spcBef>
              <a:spcAft>
                <a:spcPts val="0"/>
              </a:spcAft>
              <a:defRPr/>
            </a:lvl3pPr>
            <a:lvl4pPr marL="1143000" indent="-182563">
              <a:lnSpc>
                <a:spcPct val="100000"/>
              </a:lnSpc>
              <a:spcBef>
                <a:spcPts val="0"/>
              </a:spcBef>
              <a:spcAft>
                <a:spcPts val="0"/>
              </a:spcAft>
              <a:defRPr/>
            </a:lvl4pPr>
            <a:lvl5pPr marL="1371600" indent="-182563">
              <a:lnSpc>
                <a:spcPct val="100000"/>
              </a:lnSpc>
              <a:spcBef>
                <a:spcPts val="0"/>
              </a:spcBef>
              <a:spcAft>
                <a:spcPts val="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0" y="6459785"/>
            <a:ext cx="2472271" cy="365125"/>
          </a:xfrm>
        </p:spPr>
        <p:txBody>
          <a:bodyPr/>
          <a:lstStyle/>
          <a:p>
            <a:r>
              <a:rPr lang="en-US" dirty="0"/>
              <a:t>© 2017/2018</a:t>
            </a:r>
          </a:p>
        </p:txBody>
      </p:sp>
      <p:sp>
        <p:nvSpPr>
          <p:cNvPr id="6" name="Slide Number Placeholder 5"/>
          <p:cNvSpPr>
            <a:spLocks noGrp="1"/>
          </p:cNvSpPr>
          <p:nvPr>
            <p:ph type="sldNum" sz="quarter" idx="12"/>
          </p:nvPr>
        </p:nvSpPr>
        <p:spPr>
          <a:xfrm>
            <a:off x="10804227" y="6459785"/>
            <a:ext cx="1312025" cy="365125"/>
          </a:xfrm>
        </p:spPr>
        <p:txBody>
          <a:bodyPr/>
          <a:lstStyle/>
          <a:p>
            <a:fld id="{6113E31D-E2AB-40D1-8B51-AFA5AFEF393A}" type="slidenum">
              <a:rPr lang="en-US" dirty="0"/>
              <a:t>‹#›</a:t>
            </a:fld>
            <a:endParaRPr lang="en-US" dirty="0"/>
          </a:p>
        </p:txBody>
      </p:sp>
    </p:spTree>
    <p:extLst>
      <p:ext uri="{BB962C8B-B14F-4D97-AF65-F5344CB8AC3E}">
        <p14:creationId xmlns:p14="http://schemas.microsoft.com/office/powerpoint/2010/main" val="323611113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4"/>
            <a:ext cx="10058400" cy="986020"/>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339108"/>
            <a:ext cx="10058400" cy="4529986"/>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smtClean="0"/>
              <a:t>2/22/2019</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1193532" y="1275836"/>
            <a:ext cx="996696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9453083"/>
      </p:ext>
    </p:extLst>
  </p:cSld>
  <p:clrMap bg1="lt1" tx1="dk1" bg2="lt2" tx2="dk2" accent1="accent1" accent2="accent2" accent3="accent3" accent4="accent4" accent5="accent5" accent6="accent6" hlink="hlink" folHlink="folHlink"/>
  <p:sldLayoutIdLst>
    <p:sldLayoutId id="2147483662" r:id="rId1"/>
    <p:sldLayoutId id="2147483673" r:id="rId2"/>
    <p:sldLayoutId id="2147483682" r:id="rId3"/>
  </p:sldLayoutIdLst>
  <p:hf sldNum="0" hdr="0" ftr="0" dt="0"/>
  <p:txStyles>
    <p:titleStyle>
      <a:lvl1pPr algn="l" defTabSz="914400" rtl="0" eaLnBrk="1" latinLnBrk="0" hangingPunct="1">
        <a:lnSpc>
          <a:spcPct val="85000"/>
        </a:lnSpc>
        <a:spcBef>
          <a:spcPct val="0"/>
        </a:spcBef>
        <a:buNone/>
        <a:defRPr sz="36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00000"/>
        </a:lnSpc>
        <a:spcBef>
          <a:spcPts val="0"/>
        </a:spcBef>
        <a:spcAft>
          <a:spcPts val="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0"/>
        </a:spcBef>
        <a:spcAft>
          <a:spcPts val="0"/>
        </a:spcAft>
        <a:buClr>
          <a:schemeClr val="accent1"/>
        </a:buClr>
        <a:buFont typeface="Arial" panose="020B0604020202020204"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0"/>
        </a:spcBef>
        <a:spcAft>
          <a:spcPts val="0"/>
        </a:spcAft>
        <a:buClr>
          <a:schemeClr val="accent1"/>
        </a:buClr>
        <a:buFont typeface="Arial" panose="020B0604020202020204" pitchFamily="34" charset="0"/>
        <a:buChar char="•"/>
        <a:defRPr sz="18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0"/>
        </a:spcBef>
        <a:spcAft>
          <a:spcPts val="0"/>
        </a:spcAft>
        <a:buClr>
          <a:schemeClr val="accent1"/>
        </a:buClr>
        <a:buFont typeface="Arial" panose="020B0604020202020204" pitchFamily="34" charset="0"/>
        <a:buChar char="•"/>
        <a:defRPr sz="18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0"/>
        </a:spcBef>
        <a:spcAft>
          <a:spcPts val="0"/>
        </a:spcAft>
        <a:buClr>
          <a:schemeClr val="accent1"/>
        </a:buClr>
        <a:buFont typeface="Arial" panose="020B0604020202020204" pitchFamily="34" charset="0"/>
        <a:buChar char="•"/>
        <a:defRPr sz="18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Solar Thermal Basics</a:t>
            </a:r>
          </a:p>
        </p:txBody>
      </p:sp>
      <p:sp>
        <p:nvSpPr>
          <p:cNvPr id="3" name="Subtitle 2"/>
          <p:cNvSpPr>
            <a:spLocks noGrp="1"/>
          </p:cNvSpPr>
          <p:nvPr>
            <p:ph type="subTitle" idx="1"/>
          </p:nvPr>
        </p:nvSpPr>
        <p:spPr>
          <a:xfrm>
            <a:off x="1097280" y="4507379"/>
            <a:ext cx="10058400" cy="1143000"/>
          </a:xfrm>
        </p:spPr>
        <p:txBody>
          <a:bodyPr/>
          <a:lstStyle/>
          <a:p>
            <a:r>
              <a:rPr lang="en-US" dirty="0"/>
              <a:t>Solar thermal basics</a:t>
            </a:r>
          </a:p>
        </p:txBody>
      </p:sp>
      <p:sp>
        <p:nvSpPr>
          <p:cNvPr id="4" name="Shape 99"/>
          <p:cNvSpPr txBox="1"/>
          <p:nvPr/>
        </p:nvSpPr>
        <p:spPr>
          <a:xfrm>
            <a:off x="7596554" y="6374478"/>
            <a:ext cx="3305908" cy="442607"/>
          </a:xfrm>
          <a:prstGeom prst="rect">
            <a:avLst/>
          </a:prstGeom>
          <a:noFill/>
          <a:ln>
            <a:noFill/>
          </a:ln>
        </p:spPr>
        <p:txBody>
          <a:bodyPr lIns="91425" tIns="45700" rIns="91425" bIns="45700" anchor="t" anchorCtr="0">
            <a:noAutofit/>
          </a:bodyPr>
          <a:lstStyle/>
          <a:p>
            <a:pPr marL="0" marR="0" lvl="0" indent="0" algn="r" rtl="0">
              <a:spcBef>
                <a:spcPts val="0"/>
              </a:spcBef>
              <a:spcAft>
                <a:spcPts val="0"/>
              </a:spcAft>
              <a:buSzPct val="25000"/>
              <a:buNone/>
            </a:pPr>
            <a:r>
              <a:rPr lang="en-US" sz="1000" b="0" i="1" u="none" strike="noStrike" cap="none" baseline="0" dirty="0">
                <a:solidFill>
                  <a:srgbClr val="FFFFFF"/>
                </a:solidFill>
                <a:latin typeface="Arial"/>
                <a:ea typeface="Arial"/>
                <a:cs typeface="Arial"/>
                <a:sym typeface="Arial"/>
              </a:rPr>
              <a:t>Except where otherwise noted these materials </a:t>
            </a:r>
            <a:br>
              <a:rPr lang="en-US" sz="1000" b="0" i="1" u="none" strike="noStrike" cap="none" baseline="0" dirty="0">
                <a:solidFill>
                  <a:srgbClr val="FFFFFF"/>
                </a:solidFill>
                <a:latin typeface="Arial"/>
                <a:ea typeface="Arial"/>
                <a:cs typeface="Arial"/>
                <a:sym typeface="Arial"/>
              </a:rPr>
            </a:br>
            <a:r>
              <a:rPr lang="en-US" sz="1000" b="0" i="1" u="none" strike="noStrike" cap="none" baseline="0" dirty="0">
                <a:solidFill>
                  <a:srgbClr val="FFFFFF"/>
                </a:solidFill>
                <a:latin typeface="Arial"/>
                <a:ea typeface="Arial"/>
                <a:cs typeface="Arial"/>
                <a:sym typeface="Arial"/>
              </a:rPr>
              <a:t>are licensed Creative Commons Attribution 4.0 (CC BY)</a:t>
            </a:r>
          </a:p>
        </p:txBody>
      </p:sp>
      <p:pic>
        <p:nvPicPr>
          <p:cNvPr id="5" name="Shape 98"/>
          <p:cNvPicPr preferRelativeResize="0"/>
          <p:nvPr/>
        </p:nvPicPr>
        <p:blipFill rotWithShape="1">
          <a:blip r:embed="rId3">
            <a:alphaModFix/>
          </a:blip>
          <a:srcRect/>
          <a:stretch/>
        </p:blipFill>
        <p:spPr>
          <a:xfrm>
            <a:off x="11099802" y="6487113"/>
            <a:ext cx="938213" cy="344486"/>
          </a:xfrm>
          <a:prstGeom prst="rect">
            <a:avLst/>
          </a:prstGeom>
          <a:noFill/>
          <a:ln>
            <a:noFill/>
          </a:ln>
        </p:spPr>
      </p:pic>
    </p:spTree>
    <p:extLst>
      <p:ext uri="{BB962C8B-B14F-4D97-AF65-F5344CB8AC3E}">
        <p14:creationId xmlns:p14="http://schemas.microsoft.com/office/powerpoint/2010/main" val="20661952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957" y="1606731"/>
            <a:ext cx="3200400" cy="2286000"/>
          </a:xfrm>
        </p:spPr>
        <p:txBody>
          <a:bodyPr/>
          <a:lstStyle/>
          <a:p>
            <a:r>
              <a:rPr lang="en-US" dirty="0"/>
              <a:t>Passive Solar Thermal</a:t>
            </a:r>
          </a:p>
        </p:txBody>
      </p:sp>
      <p:sp>
        <p:nvSpPr>
          <p:cNvPr id="3" name="Content Placeholder 2"/>
          <p:cNvSpPr>
            <a:spLocks noGrp="1"/>
          </p:cNvSpPr>
          <p:nvPr>
            <p:ph idx="1"/>
          </p:nvPr>
        </p:nvSpPr>
        <p:spPr>
          <a:xfrm>
            <a:off x="4430146" y="290286"/>
            <a:ext cx="7511350" cy="6027618"/>
          </a:xfrm>
        </p:spPr>
        <p:txBody>
          <a:bodyPr>
            <a:normAutofit/>
          </a:bodyPr>
          <a:lstStyle/>
          <a:p>
            <a:pPr marL="0" indent="0">
              <a:buNone/>
            </a:pPr>
            <a:endParaRPr lang="en-US" dirty="0"/>
          </a:p>
          <a:p>
            <a:pPr>
              <a:buFont typeface="Arial" charset="0"/>
              <a:buChar char="•"/>
            </a:pPr>
            <a:endParaRPr lang="en-US" dirty="0"/>
          </a:p>
          <a:p>
            <a:pPr>
              <a:buFont typeface="Arial" charset="0"/>
              <a:buChar char="•"/>
            </a:pPr>
            <a:endParaRPr lang="en-US" dirty="0"/>
          </a:p>
        </p:txBody>
      </p:sp>
      <p:sp>
        <p:nvSpPr>
          <p:cNvPr id="5" name="TextBox 4"/>
          <p:cNvSpPr txBox="1"/>
          <p:nvPr/>
        </p:nvSpPr>
        <p:spPr>
          <a:xfrm>
            <a:off x="4246492" y="355430"/>
            <a:ext cx="5764262" cy="369332"/>
          </a:xfrm>
          <a:prstGeom prst="rect">
            <a:avLst/>
          </a:prstGeom>
          <a:noFill/>
        </p:spPr>
        <p:txBody>
          <a:bodyPr wrap="square" rtlCol="0">
            <a:spAutoFit/>
          </a:bodyPr>
          <a:lstStyle/>
          <a:p>
            <a:r>
              <a:rPr lang="en-US" dirty="0"/>
              <a:t>The angle of the winter sun is used to reach into the house.</a:t>
            </a:r>
          </a:p>
        </p:txBody>
      </p:sp>
      <p:sp>
        <p:nvSpPr>
          <p:cNvPr id="6" name="TextBox 5"/>
          <p:cNvSpPr txBox="1"/>
          <p:nvPr/>
        </p:nvSpPr>
        <p:spPr>
          <a:xfrm>
            <a:off x="4804819" y="6052711"/>
            <a:ext cx="6807663" cy="215444"/>
          </a:xfrm>
          <a:prstGeom prst="rect">
            <a:avLst/>
          </a:prstGeom>
          <a:noFill/>
        </p:spPr>
        <p:txBody>
          <a:bodyPr wrap="square" rtlCol="0">
            <a:spAutoFit/>
          </a:bodyPr>
          <a:lstStyle/>
          <a:p>
            <a:r>
              <a:rPr lang="en-US" sz="800" dirty="0" smtClean="0"/>
              <a:t>United States Department of Energy [Public </a:t>
            </a:r>
            <a:r>
              <a:rPr lang="en-US" sz="800" dirty="0"/>
              <a:t>domain</a:t>
            </a:r>
            <a:r>
              <a:rPr lang="en-US" sz="800" dirty="0" smtClean="0"/>
              <a:t>]. </a:t>
            </a:r>
            <a:r>
              <a:rPr lang="en-US" sz="800" dirty="0"/>
              <a:t>Retrieved from https://commons.wikimedia.org/wiki/File:Illust_passive_solar_d1.gif </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4819" y="1240077"/>
            <a:ext cx="6807663" cy="4609578"/>
          </a:xfrm>
          <a:prstGeom prst="rect">
            <a:avLst/>
          </a:prstGeom>
        </p:spPr>
      </p:pic>
    </p:spTree>
    <p:extLst>
      <p:ext uri="{BB962C8B-B14F-4D97-AF65-F5344CB8AC3E}">
        <p14:creationId xmlns:p14="http://schemas.microsoft.com/office/powerpoint/2010/main" val="2455232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Active Solar Thermal</a:t>
            </a:r>
            <a:endParaRPr lang="en-US" dirty="0"/>
          </a:p>
        </p:txBody>
      </p:sp>
      <p:sp>
        <p:nvSpPr>
          <p:cNvPr id="10" name="Content Placeholder 2"/>
          <p:cNvSpPr>
            <a:spLocks noGrp="1"/>
          </p:cNvSpPr>
          <p:nvPr>
            <p:ph idx="1"/>
          </p:nvPr>
        </p:nvSpPr>
        <p:spPr/>
        <p:txBody>
          <a:bodyPr/>
          <a:lstStyle/>
          <a:p>
            <a:r>
              <a:rPr lang="en-US" dirty="0"/>
              <a:t>Active solar thermal is the use of a collection device that absorbs the sun’s heat energy, which is then transferred to a medium for use by a pump or fan.</a:t>
            </a:r>
          </a:p>
          <a:p>
            <a:r>
              <a:rPr lang="en-US" dirty="0"/>
              <a:t>There are two types of active solar:</a:t>
            </a:r>
          </a:p>
          <a:p>
            <a:pPr lvl="1">
              <a:spcBef>
                <a:spcPts val="600"/>
              </a:spcBef>
            </a:pPr>
            <a:r>
              <a:rPr lang="en-US" sz="2000" dirty="0"/>
              <a:t>Direct Circulation</a:t>
            </a:r>
          </a:p>
          <a:p>
            <a:pPr lvl="5"/>
            <a:r>
              <a:rPr lang="en-US" sz="2000" dirty="0"/>
              <a:t>Involves the circulation of water or air directly into the solar collector where it is then transferred to the required medium.</a:t>
            </a:r>
          </a:p>
          <a:p>
            <a:pPr lvl="5"/>
            <a:r>
              <a:rPr lang="en-US" sz="2000" dirty="0"/>
              <a:t>Useful in areas that do not experience freezing temperatures</a:t>
            </a:r>
          </a:p>
          <a:p>
            <a:pPr lvl="1">
              <a:spcBef>
                <a:spcPts val="600"/>
              </a:spcBef>
            </a:pPr>
            <a:r>
              <a:rPr lang="en-US" sz="2000" dirty="0"/>
              <a:t>Indirect Circulation</a:t>
            </a:r>
          </a:p>
          <a:p>
            <a:pPr lvl="5"/>
            <a:r>
              <a:rPr lang="en-US" sz="2000" dirty="0"/>
              <a:t>Uses a closed system that transfers heat into a storage tank</a:t>
            </a:r>
          </a:p>
          <a:p>
            <a:pPr lvl="5"/>
            <a:r>
              <a:rPr lang="en-US" sz="2000" dirty="0"/>
              <a:t>Prevents the unwanted cooling of the heat transfer fluid</a:t>
            </a:r>
          </a:p>
          <a:p>
            <a:pPr lvl="5"/>
            <a:r>
              <a:rPr lang="en-US" sz="2000" dirty="0"/>
              <a:t>Can be temperature-controlled</a:t>
            </a:r>
          </a:p>
          <a:p>
            <a:endParaRPr lang="en-US" dirty="0"/>
          </a:p>
          <a:p>
            <a:endParaRPr lang="en-US" dirty="0"/>
          </a:p>
          <a:p>
            <a:endParaRPr lang="en-US" dirty="0"/>
          </a:p>
        </p:txBody>
      </p:sp>
    </p:spTree>
    <p:extLst>
      <p:ext uri="{BB962C8B-B14F-4D97-AF65-F5344CB8AC3E}">
        <p14:creationId xmlns:p14="http://schemas.microsoft.com/office/powerpoint/2010/main" val="2122746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Active Solar Thermal Direct Circulation </a:t>
            </a:r>
          </a:p>
        </p:txBody>
      </p:sp>
      <p:sp>
        <p:nvSpPr>
          <p:cNvPr id="10" name="Content Placeholder 2"/>
          <p:cNvSpPr>
            <a:spLocks noGrp="1"/>
          </p:cNvSpPr>
          <p:nvPr>
            <p:ph idx="1"/>
          </p:nvPr>
        </p:nvSpPr>
        <p:spPr/>
        <p:txBody>
          <a:bodyPr>
            <a:normAutofit/>
          </a:bodyPr>
          <a:lstStyle/>
          <a:p>
            <a:endParaRPr lang="en-US" dirty="0"/>
          </a:p>
          <a:p>
            <a:endParaRPr lang="en-US" dirty="0"/>
          </a:p>
          <a:p>
            <a:pPr>
              <a:buFont typeface="Arial" charset="0"/>
              <a:buChar char="•"/>
            </a:pPr>
            <a:endParaRPr lang="en-US" dirty="0"/>
          </a:p>
        </p:txBody>
      </p:sp>
      <p:sp>
        <p:nvSpPr>
          <p:cNvPr id="5" name="TextBox 4"/>
          <p:cNvSpPr txBox="1"/>
          <p:nvPr/>
        </p:nvSpPr>
        <p:spPr>
          <a:xfrm>
            <a:off x="4059706" y="5603369"/>
            <a:ext cx="8132294" cy="369332"/>
          </a:xfrm>
          <a:prstGeom prst="rect">
            <a:avLst/>
          </a:prstGeom>
          <a:noFill/>
        </p:spPr>
        <p:txBody>
          <a:bodyPr wrap="square" rtlCol="0">
            <a:spAutoFit/>
          </a:bodyPr>
          <a:lstStyle/>
          <a:p>
            <a:r>
              <a:rPr lang="en-US" dirty="0" smtClean="0"/>
              <a:t>Conduction </a:t>
            </a:r>
            <a:r>
              <a:rPr lang="en-US" dirty="0"/>
              <a:t>and convection is occurring in the tank.</a:t>
            </a:r>
          </a:p>
        </p:txBody>
      </p:sp>
      <p:sp>
        <p:nvSpPr>
          <p:cNvPr id="4" name="Rectangle 3"/>
          <p:cNvSpPr/>
          <p:nvPr/>
        </p:nvSpPr>
        <p:spPr>
          <a:xfrm>
            <a:off x="5609188" y="5178045"/>
            <a:ext cx="5618253" cy="215444"/>
          </a:xfrm>
          <a:prstGeom prst="rect">
            <a:avLst/>
          </a:prstGeom>
        </p:spPr>
        <p:txBody>
          <a:bodyPr wrap="square">
            <a:spAutoFit/>
          </a:bodyPr>
          <a:lstStyle/>
          <a:p>
            <a:r>
              <a:rPr lang="en-US" sz="800" dirty="0"/>
              <a:t>SEDO [Public domain</a:t>
            </a:r>
            <a:r>
              <a:rPr lang="en-US" sz="800" dirty="0" smtClean="0"/>
              <a:t>]. </a:t>
            </a:r>
            <a:r>
              <a:rPr lang="en-US" sz="800" dirty="0"/>
              <a:t>Retrieved from https://commons.wikimedia.org/wiki/File:Active_open_loop_solar_HW_system.png</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32700" y="555585"/>
            <a:ext cx="5658036" cy="4551575"/>
          </a:xfrm>
          <a:prstGeom prst="rect">
            <a:avLst/>
          </a:prstGeom>
        </p:spPr>
      </p:pic>
    </p:spTree>
    <p:extLst>
      <p:ext uri="{BB962C8B-B14F-4D97-AF65-F5344CB8AC3E}">
        <p14:creationId xmlns:p14="http://schemas.microsoft.com/office/powerpoint/2010/main" val="10047265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Conclusion</a:t>
            </a:r>
            <a:endParaRPr lang="en-US" dirty="0"/>
          </a:p>
        </p:txBody>
      </p:sp>
      <p:sp>
        <p:nvSpPr>
          <p:cNvPr id="3" name="Content Placeholder 2"/>
          <p:cNvSpPr>
            <a:spLocks noGrp="1"/>
          </p:cNvSpPr>
          <p:nvPr>
            <p:ph idx="1"/>
          </p:nvPr>
        </p:nvSpPr>
        <p:spPr/>
        <p:txBody>
          <a:bodyPr/>
          <a:lstStyle/>
          <a:p>
            <a:pPr marL="0" indent="0">
              <a:buNone/>
            </a:pPr>
            <a:r>
              <a:rPr lang="en-US" dirty="0"/>
              <a:t>Upon completion of this unit, students should be able to</a:t>
            </a:r>
          </a:p>
          <a:p>
            <a:r>
              <a:rPr lang="en-US" dirty="0"/>
              <a:t>Define insolation</a:t>
            </a:r>
          </a:p>
          <a:p>
            <a:r>
              <a:rPr lang="en-US" dirty="0"/>
              <a:t>Understand how insolation is affected</a:t>
            </a:r>
          </a:p>
          <a:p>
            <a:r>
              <a:rPr lang="en-US" dirty="0"/>
              <a:t>Distinguish among the seasonal sun paths </a:t>
            </a:r>
          </a:p>
          <a:p>
            <a:r>
              <a:rPr lang="en-US" dirty="0"/>
              <a:t>Understand the tilt angle</a:t>
            </a:r>
          </a:p>
          <a:p>
            <a:r>
              <a:rPr lang="en-US" dirty="0"/>
              <a:t>Understand how passive and active solar differ</a:t>
            </a:r>
          </a:p>
          <a:p>
            <a:r>
              <a:rPr lang="en-US" dirty="0"/>
              <a:t>Define direct and indirect terminology pertaining to solar thermal</a:t>
            </a:r>
          </a:p>
        </p:txBody>
      </p:sp>
      <p:sp>
        <p:nvSpPr>
          <p:cNvPr id="4" name="TextBox 3"/>
          <p:cNvSpPr txBox="1"/>
          <p:nvPr/>
        </p:nvSpPr>
        <p:spPr>
          <a:xfrm>
            <a:off x="127320" y="5984438"/>
            <a:ext cx="3796496" cy="861774"/>
          </a:xfrm>
          <a:prstGeom prst="rect">
            <a:avLst/>
          </a:prstGeom>
          <a:noFill/>
        </p:spPr>
        <p:txBody>
          <a:bodyPr wrap="square" rtlCol="0">
            <a:spAutoFit/>
          </a:bodyPr>
          <a:lstStyle/>
          <a:p>
            <a:r>
              <a:rPr lang="en-US" sz="1000" dirty="0"/>
              <a:t>“This presentation was prepared by Northeast Iowa Community College under award EG-17-004 from the Iowa Energy Center. Any opinions, findings, and conclusions or recommendations expressed in this material are those of the author(s) and do not necessarily reflect the views of the Iowa Energy Center.”</a:t>
            </a:r>
          </a:p>
        </p:txBody>
      </p:sp>
    </p:spTree>
    <p:extLst>
      <p:ext uri="{BB962C8B-B14F-4D97-AF65-F5344CB8AC3E}">
        <p14:creationId xmlns:p14="http://schemas.microsoft.com/office/powerpoint/2010/main" val="1949464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Objectives</a:t>
            </a:r>
            <a:endParaRPr lang="en-US" dirty="0"/>
          </a:p>
        </p:txBody>
      </p:sp>
      <p:sp>
        <p:nvSpPr>
          <p:cNvPr id="3" name="Content Placeholder 2"/>
          <p:cNvSpPr>
            <a:spLocks noGrp="1"/>
          </p:cNvSpPr>
          <p:nvPr>
            <p:ph idx="1"/>
          </p:nvPr>
        </p:nvSpPr>
        <p:spPr/>
        <p:txBody>
          <a:bodyPr/>
          <a:lstStyle/>
          <a:p>
            <a:r>
              <a:rPr lang="en-US" dirty="0"/>
              <a:t>The objective of this unit is to present the student with some basic terms relating to solar thermal technology. Upon completion, the student will have an understanding of the following: </a:t>
            </a:r>
          </a:p>
          <a:p>
            <a:r>
              <a:rPr lang="en-US" dirty="0"/>
              <a:t>Insolation</a:t>
            </a:r>
          </a:p>
          <a:p>
            <a:r>
              <a:rPr lang="en-US" dirty="0"/>
              <a:t>Sun paths</a:t>
            </a:r>
          </a:p>
          <a:p>
            <a:r>
              <a:rPr lang="en-US" dirty="0"/>
              <a:t>Panel tilt</a:t>
            </a:r>
          </a:p>
          <a:p>
            <a:r>
              <a:rPr lang="en-US" dirty="0"/>
              <a:t>Direct, indirect and isolated passive solar</a:t>
            </a:r>
          </a:p>
          <a:p>
            <a:r>
              <a:rPr lang="en-US" dirty="0"/>
              <a:t>Five elements of passive solar design</a:t>
            </a:r>
          </a:p>
          <a:p>
            <a:r>
              <a:rPr lang="en-US" dirty="0"/>
              <a:t>Active solar</a:t>
            </a:r>
          </a:p>
          <a:p>
            <a:endParaRPr lang="en-US" dirty="0"/>
          </a:p>
          <a:p>
            <a:endParaRPr lang="en-US" dirty="0"/>
          </a:p>
          <a:p>
            <a:endParaRPr lang="en-US" dirty="0"/>
          </a:p>
          <a:p>
            <a:endParaRPr lang="en-US" dirty="0"/>
          </a:p>
          <a:p>
            <a:endParaRPr lang="en-US" dirty="0"/>
          </a:p>
        </p:txBody>
      </p:sp>
      <p:sp>
        <p:nvSpPr>
          <p:cNvPr id="4" name="TextBox 3">
            <a:extLst>
              <a:ext uri="{FF2B5EF4-FFF2-40B4-BE49-F238E27FC236}">
                <a16:creationId xmlns:a16="http://schemas.microsoft.com/office/drawing/2014/main" id="{CBF61298-9710-40A2-A337-75494FBAA588}"/>
              </a:ext>
            </a:extLst>
          </p:cNvPr>
          <p:cNvSpPr txBox="1"/>
          <p:nvPr/>
        </p:nvSpPr>
        <p:spPr>
          <a:xfrm>
            <a:off x="5239914" y="6488668"/>
            <a:ext cx="6973037" cy="369332"/>
          </a:xfrm>
          <a:prstGeom prst="rect">
            <a:avLst/>
          </a:prstGeom>
          <a:noFill/>
        </p:spPr>
        <p:txBody>
          <a:bodyPr wrap="square" rtlCol="0">
            <a:spAutoFit/>
          </a:bodyPr>
          <a:lstStyle/>
          <a:p>
            <a:pPr algn="r"/>
            <a:r>
              <a:rPr lang="en-US" dirty="0"/>
              <a:t> </a:t>
            </a:r>
          </a:p>
        </p:txBody>
      </p:sp>
    </p:spTree>
    <p:extLst>
      <p:ext uri="{BB962C8B-B14F-4D97-AF65-F5344CB8AC3E}">
        <p14:creationId xmlns:p14="http://schemas.microsoft.com/office/powerpoint/2010/main" val="2077613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Solar Thermal Energy Defined</a:t>
            </a:r>
            <a:endParaRPr lang="en-US" dirty="0"/>
          </a:p>
        </p:txBody>
      </p:sp>
      <p:sp>
        <p:nvSpPr>
          <p:cNvPr id="3" name="Content Placeholder 2"/>
          <p:cNvSpPr>
            <a:spLocks noGrp="1"/>
          </p:cNvSpPr>
          <p:nvPr>
            <p:ph idx="1"/>
          </p:nvPr>
        </p:nvSpPr>
        <p:spPr/>
        <p:txBody>
          <a:bodyPr/>
          <a:lstStyle/>
          <a:p>
            <a:pPr marL="0" indent="0">
              <a:buNone/>
            </a:pPr>
            <a:r>
              <a:rPr lang="en-US" dirty="0"/>
              <a:t>Solar Thermal systems produce hot water, not electricity.  Possible uses include:</a:t>
            </a:r>
          </a:p>
          <a:p>
            <a:r>
              <a:rPr lang="en-US" dirty="0"/>
              <a:t>Domestic Hot Water (DHW): Hot water used for sinks, laundry, etc.</a:t>
            </a:r>
          </a:p>
          <a:p>
            <a:r>
              <a:rPr lang="en-US" dirty="0"/>
              <a:t>Pool Heating: Very economical way to heat a large pool</a:t>
            </a:r>
          </a:p>
          <a:p>
            <a:r>
              <a:rPr lang="en-US" dirty="0"/>
              <a:t>Space Heating : Supplemental heating for one’s home</a:t>
            </a:r>
          </a:p>
          <a:p>
            <a:r>
              <a:rPr lang="en-US" dirty="0"/>
              <a:t>Commercial Uses: Heated water for car wash or for cleaning dairy milking machines</a:t>
            </a:r>
          </a:p>
          <a:p>
            <a:pPr lvl="1"/>
            <a:endParaRPr lang="en-US" dirty="0"/>
          </a:p>
          <a:p>
            <a:pPr marL="0" indent="0">
              <a:buNone/>
            </a:pPr>
            <a:r>
              <a:rPr lang="en-US" sz="1400" dirty="0"/>
              <a:t>Note that solar thermal systems cannot supply 100% of the heated water for homes year round.</a:t>
            </a:r>
          </a:p>
          <a:p>
            <a:endParaRPr lang="en-US" dirty="0"/>
          </a:p>
          <a:p>
            <a:endParaRPr lang="en-US" dirty="0"/>
          </a:p>
          <a:p>
            <a:endParaRPr lang="en-US" dirty="0"/>
          </a:p>
          <a:p>
            <a:endParaRPr lang="en-US" dirty="0"/>
          </a:p>
        </p:txBody>
      </p:sp>
      <p:sp>
        <p:nvSpPr>
          <p:cNvPr id="6" name="TextBox 5"/>
          <p:cNvSpPr txBox="1"/>
          <p:nvPr/>
        </p:nvSpPr>
        <p:spPr>
          <a:xfrm>
            <a:off x="9880600" y="6667500"/>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981374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Solar </a:t>
            </a:r>
            <a:r>
              <a:rPr lang="en-US" dirty="0"/>
              <a:t>Thermal Electric Energy Generation</a:t>
            </a:r>
            <a:endParaRPr lang="en-US" dirty="0"/>
          </a:p>
        </p:txBody>
      </p:sp>
      <p:sp>
        <p:nvSpPr>
          <p:cNvPr id="3" name="Content Placeholder 2"/>
          <p:cNvSpPr>
            <a:spLocks noGrp="1"/>
          </p:cNvSpPr>
          <p:nvPr>
            <p:ph idx="1"/>
          </p:nvPr>
        </p:nvSpPr>
        <p:spPr/>
        <p:txBody>
          <a:bodyPr/>
          <a:lstStyle/>
          <a:p>
            <a:r>
              <a:rPr lang="en-US" dirty="0"/>
              <a:t>Solar thermal panels are more efficient than solar PV panels.</a:t>
            </a:r>
          </a:p>
          <a:p>
            <a:r>
              <a:rPr lang="en-US" dirty="0"/>
              <a:t>The drawback is that PV systems can be connected to a battery for storage or the grid. A thermal system needs a large area to store excess.</a:t>
            </a:r>
          </a:p>
          <a:p>
            <a:endParaRPr lang="en-US" dirty="0"/>
          </a:p>
        </p:txBody>
      </p:sp>
      <p:sp>
        <p:nvSpPr>
          <p:cNvPr id="5" name="TextBox 4"/>
          <p:cNvSpPr txBox="1"/>
          <p:nvPr/>
        </p:nvSpPr>
        <p:spPr>
          <a:xfrm>
            <a:off x="5178150" y="5924687"/>
            <a:ext cx="6373383" cy="215444"/>
          </a:xfrm>
          <a:prstGeom prst="rect">
            <a:avLst/>
          </a:prstGeom>
          <a:noFill/>
        </p:spPr>
        <p:txBody>
          <a:bodyPr wrap="square" rtlCol="0">
            <a:spAutoFit/>
          </a:bodyPr>
          <a:lstStyle/>
          <a:p>
            <a:r>
              <a:rPr lang="en-US" sz="800" dirty="0" err="1"/>
              <a:t>Queenwe</a:t>
            </a:r>
            <a:r>
              <a:rPr lang="en-US" sz="800" dirty="0"/>
              <a:t> [CC BY-SA </a:t>
            </a:r>
            <a:r>
              <a:rPr lang="en-US" sz="800" dirty="0" smtClean="0"/>
              <a:t>4.0]. </a:t>
            </a:r>
            <a:r>
              <a:rPr lang="en-US" sz="800" dirty="0"/>
              <a:t>Retrieved from https://commons.wikimedia.org/wiki/File:2015_Solar_Thermal_Electric_Energy_Generation_Profile.png </a:t>
            </a:r>
            <a:endParaRPr lang="en-US" sz="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24450" y="1868584"/>
            <a:ext cx="6072441" cy="4048293"/>
          </a:xfrm>
          <a:prstGeom prst="rect">
            <a:avLst/>
          </a:prstGeom>
        </p:spPr>
      </p:pic>
    </p:spTree>
    <p:extLst>
      <p:ext uri="{BB962C8B-B14F-4D97-AF65-F5344CB8AC3E}">
        <p14:creationId xmlns:p14="http://schemas.microsoft.com/office/powerpoint/2010/main" val="3306438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Where does solar thermal work?</a:t>
            </a:r>
            <a:endParaRPr lang="en-US" dirty="0"/>
          </a:p>
        </p:txBody>
      </p:sp>
      <p:sp>
        <p:nvSpPr>
          <p:cNvPr id="3" name="Content Placeholder 2"/>
          <p:cNvSpPr>
            <a:spLocks noGrp="1"/>
          </p:cNvSpPr>
          <p:nvPr>
            <p:ph idx="1"/>
          </p:nvPr>
        </p:nvSpPr>
        <p:spPr/>
        <p:txBody>
          <a:bodyPr/>
          <a:lstStyle/>
          <a:p>
            <a:r>
              <a:rPr lang="en-US" dirty="0"/>
              <a:t>Solar thermal can be used effectively across the country.</a:t>
            </a:r>
          </a:p>
          <a:p>
            <a:pPr lvl="1"/>
            <a:r>
              <a:rPr lang="en-US" sz="2000" dirty="0"/>
              <a:t>Directly related to sun hitting the surface</a:t>
            </a:r>
          </a:p>
          <a:p>
            <a:pPr lvl="1"/>
            <a:r>
              <a:rPr lang="en-US" sz="2000" dirty="0"/>
              <a:t>Based on insolation measured in BTUs/ft2/day</a:t>
            </a:r>
          </a:p>
          <a:p>
            <a:pPr lvl="2"/>
            <a:r>
              <a:rPr lang="en-US" sz="2000" dirty="0"/>
              <a:t>BTU is defined as the amount of energy necessary to heat one pound of water one degree Fahrenheit.</a:t>
            </a:r>
          </a:p>
          <a:p>
            <a:pPr lvl="1"/>
            <a:r>
              <a:rPr lang="en-US" sz="2000" dirty="0"/>
              <a:t>Insolation depends on the area of the country where one resides:</a:t>
            </a:r>
          </a:p>
          <a:p>
            <a:pPr lvl="5"/>
            <a:r>
              <a:rPr lang="en-US" sz="2000" dirty="0"/>
              <a:t>Seattle, WA has one of lowest yearly averages. </a:t>
            </a:r>
          </a:p>
          <a:p>
            <a:pPr lvl="5"/>
            <a:r>
              <a:rPr lang="en-US" sz="2000" dirty="0"/>
              <a:t>Southern Arizona has one of the highest yearly averages.</a:t>
            </a:r>
          </a:p>
          <a:p>
            <a:r>
              <a:rPr lang="en-US" dirty="0"/>
              <a:t>Factors affecting insolation</a:t>
            </a:r>
          </a:p>
          <a:p>
            <a:pPr lvl="2"/>
            <a:r>
              <a:rPr lang="en-US" sz="2000" dirty="0"/>
              <a:t>Cloudiness</a:t>
            </a:r>
          </a:p>
          <a:p>
            <a:pPr lvl="3"/>
            <a:r>
              <a:rPr lang="en-US" sz="2000" dirty="0"/>
              <a:t>Seattle gets less insolation than Montana or Idaho, and yet they are all at same latitude.</a:t>
            </a:r>
          </a:p>
          <a:p>
            <a:pPr lvl="2"/>
            <a:r>
              <a:rPr lang="en-US" sz="2000" dirty="0"/>
              <a:t>Sun’s path </a:t>
            </a:r>
          </a:p>
          <a:p>
            <a:pPr lvl="3"/>
            <a:r>
              <a:rPr lang="en-US" sz="2000" dirty="0"/>
              <a:t>The movement of the sun over one’s house every day.</a:t>
            </a:r>
          </a:p>
          <a:p>
            <a:pPr lvl="3"/>
            <a:r>
              <a:rPr lang="en-US" sz="2000" dirty="0"/>
              <a:t>The angle of the sun to the earth.  </a:t>
            </a:r>
          </a:p>
          <a:p>
            <a:pPr lvl="4"/>
            <a:r>
              <a:rPr lang="en-US" sz="2000" dirty="0"/>
              <a:t>The sun is lower in the sky during winter months and strikes the earth’s surface at a greater angle, causing less insolation.</a:t>
            </a:r>
          </a:p>
          <a:p>
            <a:pPr lvl="2"/>
            <a:endParaRPr lang="en-US" dirty="0"/>
          </a:p>
        </p:txBody>
      </p:sp>
    </p:spTree>
    <p:extLst>
      <p:ext uri="{BB962C8B-B14F-4D97-AF65-F5344CB8AC3E}">
        <p14:creationId xmlns:p14="http://schemas.microsoft.com/office/powerpoint/2010/main" val="622803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Insolation Map</a:t>
            </a:r>
          </a:p>
        </p:txBody>
      </p:sp>
      <p:sp>
        <p:nvSpPr>
          <p:cNvPr id="3" name="TextBox 2"/>
          <p:cNvSpPr txBox="1"/>
          <p:nvPr/>
        </p:nvSpPr>
        <p:spPr>
          <a:xfrm>
            <a:off x="4559474" y="6337902"/>
            <a:ext cx="6901841" cy="215444"/>
          </a:xfrm>
          <a:prstGeom prst="rect">
            <a:avLst/>
          </a:prstGeom>
          <a:noFill/>
        </p:spPr>
        <p:txBody>
          <a:bodyPr wrap="square" rtlCol="0">
            <a:spAutoFit/>
          </a:bodyPr>
          <a:lstStyle/>
          <a:p>
            <a:r>
              <a:rPr lang="en-US" sz="800" dirty="0" smtClean="0"/>
              <a:t>The National Renewable Energy Laboratory [Public Domain]. </a:t>
            </a:r>
            <a:r>
              <a:rPr lang="en-US" sz="800" dirty="0"/>
              <a:t>Retrieved from https://www.nrel.gov/gis/solar.html</a:t>
            </a:r>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207422" y="534364"/>
            <a:ext cx="7510462" cy="5803538"/>
          </a:xfrm>
        </p:spPr>
      </p:pic>
    </p:spTree>
    <p:extLst>
      <p:ext uri="{BB962C8B-B14F-4D97-AF65-F5344CB8AC3E}">
        <p14:creationId xmlns:p14="http://schemas.microsoft.com/office/powerpoint/2010/main" val="1396065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Seasonal Sun Path at 23°N Latitude</a:t>
            </a:r>
            <a:endParaRPr lang="en-US" dirty="0"/>
          </a:p>
        </p:txBody>
      </p:sp>
      <p:sp>
        <p:nvSpPr>
          <p:cNvPr id="3" name="Content Placeholder 2"/>
          <p:cNvSpPr>
            <a:spLocks noGrp="1"/>
          </p:cNvSpPr>
          <p:nvPr>
            <p:ph idx="1"/>
          </p:nvPr>
        </p:nvSpPr>
        <p:spPr/>
        <p:txBody>
          <a:bodyPr/>
          <a:lstStyle/>
          <a:p>
            <a:r>
              <a:rPr lang="en-US" dirty="0"/>
              <a:t>The sun is never directly overhead at noon; it is always shining from the south.</a:t>
            </a:r>
          </a:p>
          <a:p>
            <a:r>
              <a:rPr lang="en-US" dirty="0"/>
              <a:t>Solar panels produce the most energy when pointed at the sun. </a:t>
            </a:r>
          </a:p>
          <a:p>
            <a:r>
              <a:rPr lang="en-US" dirty="0"/>
              <a:t>Panels should be south-facing.</a:t>
            </a:r>
          </a:p>
          <a:p>
            <a:r>
              <a:rPr lang="en-US" dirty="0"/>
              <a:t>Panels are forgiving if faced between southeast and southwest. 90% of the sun’s power is available.</a:t>
            </a:r>
          </a:p>
        </p:txBody>
      </p:sp>
      <p:sp>
        <p:nvSpPr>
          <p:cNvPr id="5" name="TextBox 4"/>
          <p:cNvSpPr txBox="1"/>
          <p:nvPr/>
        </p:nvSpPr>
        <p:spPr>
          <a:xfrm>
            <a:off x="5127586" y="6356126"/>
            <a:ext cx="6559910" cy="215444"/>
          </a:xfrm>
          <a:prstGeom prst="rect">
            <a:avLst/>
          </a:prstGeom>
          <a:noFill/>
        </p:spPr>
        <p:txBody>
          <a:bodyPr wrap="square" rtlCol="0">
            <a:spAutoFit/>
          </a:bodyPr>
          <a:lstStyle/>
          <a:p>
            <a:r>
              <a:rPr lang="en-US" sz="800" dirty="0" err="1"/>
              <a:t>Hartz</a:t>
            </a:r>
            <a:r>
              <a:rPr lang="en-US" sz="800" dirty="0"/>
              <a:t> [CC BY-SA </a:t>
            </a:r>
            <a:r>
              <a:rPr lang="en-US" sz="800" dirty="0" smtClean="0"/>
              <a:t>3.0]. </a:t>
            </a:r>
            <a:r>
              <a:rPr lang="en-US" sz="800" dirty="0"/>
              <a:t>Retrieved from https://upload.wikimedia.org/wikipedia/commons/thumb/1/16/Solar_altitude.svg/512px-Solar_altitude.svg.png</a:t>
            </a:r>
            <a:endParaRPr lang="en-US" sz="800"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92861" y="2504291"/>
            <a:ext cx="5814350" cy="4054147"/>
          </a:xfrm>
          <a:prstGeom prst="rect">
            <a:avLst/>
          </a:prstGeom>
        </p:spPr>
      </p:pic>
    </p:spTree>
    <p:extLst>
      <p:ext uri="{BB962C8B-B14F-4D97-AF65-F5344CB8AC3E}">
        <p14:creationId xmlns:p14="http://schemas.microsoft.com/office/powerpoint/2010/main" val="779056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Panel Tilt</a:t>
            </a:r>
            <a:endParaRPr lang="en-US" dirty="0"/>
          </a:p>
        </p:txBody>
      </p:sp>
      <p:sp>
        <p:nvSpPr>
          <p:cNvPr id="3" name="Content Placeholder 2"/>
          <p:cNvSpPr>
            <a:spLocks noGrp="1"/>
          </p:cNvSpPr>
          <p:nvPr>
            <p:ph idx="1"/>
          </p:nvPr>
        </p:nvSpPr>
        <p:spPr/>
        <p:txBody>
          <a:bodyPr/>
          <a:lstStyle/>
          <a:p>
            <a:r>
              <a:rPr lang="en-US" dirty="0"/>
              <a:t>Latitude lines are horizontal rings around the earth parallel to the equator.</a:t>
            </a:r>
          </a:p>
          <a:p>
            <a:pPr lvl="1"/>
            <a:r>
              <a:rPr lang="en-US" dirty="0"/>
              <a:t>Elkader, Iowa—latitude 42.8°N</a:t>
            </a:r>
          </a:p>
          <a:p>
            <a:pPr lvl="1"/>
            <a:r>
              <a:rPr lang="en-US" dirty="0"/>
              <a:t>Kansas City, Kansas—latitude 39.09°N</a:t>
            </a:r>
          </a:p>
          <a:p>
            <a:pPr lvl="1"/>
            <a:r>
              <a:rPr lang="en-US" dirty="0"/>
              <a:t>Austin, Texas—latitude 30.2°N</a:t>
            </a:r>
          </a:p>
          <a:p>
            <a:pPr lvl="1"/>
            <a:endParaRPr lang="en-US" dirty="0"/>
          </a:p>
          <a:p>
            <a:r>
              <a:rPr lang="en-US" dirty="0"/>
              <a:t> If you tilt the panels steeper than the location’s latitude, it will increase the panel’s output in the late fall, winter, and early spring.</a:t>
            </a:r>
          </a:p>
          <a:p>
            <a:r>
              <a:rPr lang="en-US" dirty="0"/>
              <a:t>If the panels are mounted at a flatter angle than the location’s latitude, the panels will produce more efficiently in the summer months.</a:t>
            </a:r>
          </a:p>
          <a:p>
            <a:endParaRPr lang="en-US" dirty="0"/>
          </a:p>
          <a:p>
            <a:pPr lvl="1"/>
            <a:endParaRPr lang="en-US" dirty="0"/>
          </a:p>
          <a:p>
            <a:pPr marL="455613" lvl="1" indent="0">
              <a:buNone/>
            </a:pPr>
            <a:endParaRPr lang="en-US" dirty="0"/>
          </a:p>
          <a:p>
            <a:endParaRPr lang="en-US" dirty="0"/>
          </a:p>
        </p:txBody>
      </p:sp>
      <p:sp>
        <p:nvSpPr>
          <p:cNvPr id="5" name="TextBox 7"/>
          <p:cNvSpPr txBox="1">
            <a:spLocks noGrp="1"/>
          </p:cNvSpPr>
          <p:nvPr/>
        </p:nvSpPr>
        <p:spPr>
          <a:xfrm>
            <a:off x="2340325" y="3305889"/>
            <a:ext cx="7511350" cy="246221"/>
          </a:xfrm>
          <a:prstGeom prst="rect">
            <a:avLst/>
          </a:prstGeom>
          <a:noFill/>
        </p:spPr>
        <p:txBody>
          <a:bodyPr vert="horz" wrap="square" lIns="0" tIns="45720" rIns="0" bIns="45720" rtlCol="0">
            <a:spAutoFit/>
          </a:bodyPr>
          <a:lstStyle>
            <a:lvl1pPr marL="91440" indent="-91440" algn="l" defTabSz="914400" rtl="0" eaLnBrk="1" latinLnBrk="0" hangingPunct="1">
              <a:lnSpc>
                <a:spcPct val="100000"/>
              </a:lnSpc>
              <a:spcBef>
                <a:spcPts val="1200"/>
              </a:spcBef>
              <a:spcAft>
                <a:spcPts val="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600"/>
              </a:spcBef>
              <a:spcAft>
                <a:spcPts val="0"/>
              </a:spcAft>
              <a:buClr>
                <a:schemeClr val="accent1"/>
              </a:buClr>
              <a:buFont typeface="Arial" panose="020B0604020202020204"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0"/>
              </a:spcBef>
              <a:spcAft>
                <a:spcPts val="0"/>
              </a:spcAft>
              <a:buClr>
                <a:schemeClr val="accent1"/>
              </a:buClr>
              <a:buFont typeface="Arial" panose="020B0604020202020204" pitchFamily="34" charset="0"/>
              <a:buChar char="•"/>
              <a:defRPr sz="18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0"/>
              </a:spcBef>
              <a:spcAft>
                <a:spcPts val="0"/>
              </a:spcAft>
              <a:buClr>
                <a:schemeClr val="accent1"/>
              </a:buClr>
              <a:buFont typeface="Arial" panose="020B0604020202020204" pitchFamily="34" charset="0"/>
              <a:buChar char="•"/>
              <a:defRPr sz="18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0"/>
              </a:spcBef>
              <a:spcAft>
                <a:spcPts val="0"/>
              </a:spcAft>
              <a:buClr>
                <a:schemeClr val="accent1"/>
              </a:buClr>
              <a:buFont typeface="Arial" panose="020B0604020202020204" pitchFamily="34" charset="0"/>
              <a:buChar char="•"/>
              <a:defRPr sz="18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indent="0">
              <a:buNone/>
            </a:pPr>
            <a:endParaRPr lang="en-US" sz="1000" dirty="0"/>
          </a:p>
        </p:txBody>
      </p:sp>
      <p:sp>
        <p:nvSpPr>
          <p:cNvPr id="7" name="TextBox 7"/>
          <p:cNvSpPr txBox="1">
            <a:spLocks noGrp="1"/>
          </p:cNvSpPr>
          <p:nvPr/>
        </p:nvSpPr>
        <p:spPr>
          <a:xfrm>
            <a:off x="2492725" y="3458289"/>
            <a:ext cx="7511350" cy="246221"/>
          </a:xfrm>
          <a:prstGeom prst="rect">
            <a:avLst/>
          </a:prstGeom>
          <a:noFill/>
        </p:spPr>
        <p:txBody>
          <a:bodyPr vert="horz" wrap="square" lIns="0" tIns="45720" rIns="0" bIns="45720" rtlCol="0">
            <a:spAutoFit/>
          </a:bodyPr>
          <a:lstStyle>
            <a:lvl1pPr marL="91440" indent="-91440" algn="l" defTabSz="914400" rtl="0" eaLnBrk="1" latinLnBrk="0" hangingPunct="1">
              <a:lnSpc>
                <a:spcPct val="100000"/>
              </a:lnSpc>
              <a:spcBef>
                <a:spcPts val="1200"/>
              </a:spcBef>
              <a:spcAft>
                <a:spcPts val="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600"/>
              </a:spcBef>
              <a:spcAft>
                <a:spcPts val="0"/>
              </a:spcAft>
              <a:buClr>
                <a:schemeClr val="accent1"/>
              </a:buClr>
              <a:buFont typeface="Arial" panose="020B0604020202020204"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0"/>
              </a:spcBef>
              <a:spcAft>
                <a:spcPts val="0"/>
              </a:spcAft>
              <a:buClr>
                <a:schemeClr val="accent1"/>
              </a:buClr>
              <a:buFont typeface="Arial" panose="020B0604020202020204" pitchFamily="34" charset="0"/>
              <a:buChar char="•"/>
              <a:defRPr sz="18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0"/>
              </a:spcBef>
              <a:spcAft>
                <a:spcPts val="0"/>
              </a:spcAft>
              <a:buClr>
                <a:schemeClr val="accent1"/>
              </a:buClr>
              <a:buFont typeface="Arial" panose="020B0604020202020204" pitchFamily="34" charset="0"/>
              <a:buChar char="•"/>
              <a:defRPr sz="18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0"/>
              </a:spcBef>
              <a:spcAft>
                <a:spcPts val="0"/>
              </a:spcAft>
              <a:buClr>
                <a:schemeClr val="accent1"/>
              </a:buClr>
              <a:buFont typeface="Arial" panose="020B0604020202020204" pitchFamily="34" charset="0"/>
              <a:buChar char="•"/>
              <a:defRPr sz="18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indent="0">
              <a:buNone/>
            </a:pPr>
            <a:endParaRPr lang="en-US" sz="1000" dirty="0"/>
          </a:p>
        </p:txBody>
      </p:sp>
      <p:sp>
        <p:nvSpPr>
          <p:cNvPr id="8" name="TextBox 7"/>
          <p:cNvSpPr txBox="1">
            <a:spLocks noGrp="1"/>
          </p:cNvSpPr>
          <p:nvPr/>
        </p:nvSpPr>
        <p:spPr>
          <a:xfrm>
            <a:off x="2645125" y="3610689"/>
            <a:ext cx="7511350" cy="246221"/>
          </a:xfrm>
          <a:prstGeom prst="rect">
            <a:avLst/>
          </a:prstGeom>
          <a:noFill/>
        </p:spPr>
        <p:txBody>
          <a:bodyPr vert="horz" wrap="square" lIns="0" tIns="45720" rIns="0" bIns="45720" rtlCol="0">
            <a:spAutoFit/>
          </a:bodyPr>
          <a:lstStyle>
            <a:lvl1pPr marL="91440" indent="-91440" algn="l" defTabSz="914400" rtl="0" eaLnBrk="1" latinLnBrk="0" hangingPunct="1">
              <a:lnSpc>
                <a:spcPct val="100000"/>
              </a:lnSpc>
              <a:spcBef>
                <a:spcPts val="1200"/>
              </a:spcBef>
              <a:spcAft>
                <a:spcPts val="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600"/>
              </a:spcBef>
              <a:spcAft>
                <a:spcPts val="0"/>
              </a:spcAft>
              <a:buClr>
                <a:schemeClr val="accent1"/>
              </a:buClr>
              <a:buFont typeface="Arial" panose="020B0604020202020204"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0"/>
              </a:spcBef>
              <a:spcAft>
                <a:spcPts val="0"/>
              </a:spcAft>
              <a:buClr>
                <a:schemeClr val="accent1"/>
              </a:buClr>
              <a:buFont typeface="Arial" panose="020B0604020202020204" pitchFamily="34" charset="0"/>
              <a:buChar char="•"/>
              <a:defRPr sz="18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0"/>
              </a:spcBef>
              <a:spcAft>
                <a:spcPts val="0"/>
              </a:spcAft>
              <a:buClr>
                <a:schemeClr val="accent1"/>
              </a:buClr>
              <a:buFont typeface="Arial" panose="020B0604020202020204" pitchFamily="34" charset="0"/>
              <a:buChar char="•"/>
              <a:defRPr sz="18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0"/>
              </a:spcBef>
              <a:spcAft>
                <a:spcPts val="0"/>
              </a:spcAft>
              <a:buClr>
                <a:schemeClr val="accent1"/>
              </a:buClr>
              <a:buFont typeface="Arial" panose="020B0604020202020204" pitchFamily="34" charset="0"/>
              <a:buChar char="•"/>
              <a:defRPr sz="18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indent="0">
              <a:buNone/>
            </a:pPr>
            <a:endParaRPr lang="en-US" sz="1000" dirty="0"/>
          </a:p>
        </p:txBody>
      </p:sp>
      <p:pic>
        <p:nvPicPr>
          <p:cNvPr id="10" name="Picture 9"/>
          <p:cNvPicPr>
            <a:picLocks noChangeAspect="1"/>
          </p:cNvPicPr>
          <p:nvPr/>
        </p:nvPicPr>
        <p:blipFill>
          <a:blip r:embed="rId2"/>
          <a:stretch>
            <a:fillRect/>
          </a:stretch>
        </p:blipFill>
        <p:spPr>
          <a:xfrm>
            <a:off x="5728909" y="3620187"/>
            <a:ext cx="4579966" cy="2779128"/>
          </a:xfrm>
          <a:prstGeom prst="rect">
            <a:avLst/>
          </a:prstGeom>
        </p:spPr>
      </p:pic>
      <p:sp>
        <p:nvSpPr>
          <p:cNvPr id="11" name="TextBox 10"/>
          <p:cNvSpPr txBox="1"/>
          <p:nvPr/>
        </p:nvSpPr>
        <p:spPr>
          <a:xfrm>
            <a:off x="4600692" y="6385608"/>
            <a:ext cx="7335498" cy="215444"/>
          </a:xfrm>
          <a:prstGeom prst="rect">
            <a:avLst/>
          </a:prstGeom>
          <a:noFill/>
        </p:spPr>
        <p:txBody>
          <a:bodyPr wrap="square" rtlCol="0">
            <a:spAutoFit/>
          </a:bodyPr>
          <a:lstStyle/>
          <a:p>
            <a:r>
              <a:rPr lang="en-US" sz="800" dirty="0" smtClean="0"/>
              <a:t>Iowa Energy Center. Solar PV Energy Guide. </a:t>
            </a:r>
            <a:r>
              <a:rPr lang="en-US" sz="800" dirty="0"/>
              <a:t>Retrieved from https://www.iowaeconomicdevelopment.com/userdocs/programs/15302_IEC_SolarEnergyGuide_Web.pdf</a:t>
            </a:r>
          </a:p>
        </p:txBody>
      </p:sp>
    </p:spTree>
    <p:extLst>
      <p:ext uri="{BB962C8B-B14F-4D97-AF65-F5344CB8AC3E}">
        <p14:creationId xmlns:p14="http://schemas.microsoft.com/office/powerpoint/2010/main" val="266598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Passive Solar Thermal</a:t>
            </a:r>
            <a:endParaRPr lang="en-US" dirty="0"/>
          </a:p>
        </p:txBody>
      </p:sp>
      <p:sp>
        <p:nvSpPr>
          <p:cNvPr id="3" name="Content Placeholder 2"/>
          <p:cNvSpPr>
            <a:spLocks noGrp="1"/>
          </p:cNvSpPr>
          <p:nvPr>
            <p:ph idx="1"/>
          </p:nvPr>
        </p:nvSpPr>
        <p:spPr/>
        <p:txBody>
          <a:bodyPr/>
          <a:lstStyle/>
          <a:p>
            <a:r>
              <a:rPr lang="en-US" dirty="0"/>
              <a:t>Passive solar energy is a means of harnessing the natural light and heat energy produced by the sun, with no other input of energy.</a:t>
            </a:r>
          </a:p>
          <a:p>
            <a:r>
              <a:rPr lang="en-US" dirty="0"/>
              <a:t>Three possible methods of passive solar include:</a:t>
            </a:r>
          </a:p>
          <a:p>
            <a:pPr lvl="1">
              <a:spcBef>
                <a:spcPts val="600"/>
              </a:spcBef>
            </a:pPr>
            <a:r>
              <a:rPr lang="en-US" sz="2000" dirty="0"/>
              <a:t>Direct gain</a:t>
            </a:r>
          </a:p>
          <a:p>
            <a:pPr lvl="5"/>
            <a:r>
              <a:rPr lang="en-US" sz="2000" dirty="0"/>
              <a:t>Uses south-facing windows</a:t>
            </a:r>
          </a:p>
          <a:p>
            <a:pPr lvl="5"/>
            <a:r>
              <a:rPr lang="en-US" sz="2000" dirty="0"/>
              <a:t>Greenhouses have incorporated this idea for centuries.</a:t>
            </a:r>
          </a:p>
          <a:p>
            <a:pPr lvl="2">
              <a:spcBef>
                <a:spcPts val="600"/>
              </a:spcBef>
            </a:pPr>
            <a:r>
              <a:rPr lang="en-US" sz="2000" dirty="0"/>
              <a:t>Indirect gain</a:t>
            </a:r>
          </a:p>
          <a:p>
            <a:pPr lvl="5"/>
            <a:r>
              <a:rPr lang="en-US" sz="2000" dirty="0"/>
              <a:t>Uses a </a:t>
            </a:r>
            <a:r>
              <a:rPr lang="en-US" sz="2000" dirty="0" err="1"/>
              <a:t>trombe</a:t>
            </a:r>
            <a:r>
              <a:rPr lang="en-US" sz="2000" dirty="0"/>
              <a:t> wall</a:t>
            </a:r>
          </a:p>
          <a:p>
            <a:pPr lvl="5"/>
            <a:r>
              <a:rPr lang="en-US" sz="2000" dirty="0"/>
              <a:t>This is a dark-colored masonry wall inside the windows to absorb radiation.</a:t>
            </a:r>
          </a:p>
          <a:p>
            <a:pPr lvl="1">
              <a:spcBef>
                <a:spcPts val="600"/>
              </a:spcBef>
            </a:pPr>
            <a:r>
              <a:rPr lang="en-US" sz="2000" dirty="0"/>
              <a:t>Isolated gain</a:t>
            </a:r>
          </a:p>
          <a:p>
            <a:pPr lvl="5"/>
            <a:r>
              <a:rPr lang="en-US" sz="2000" dirty="0"/>
              <a:t>Uses a sunroom</a:t>
            </a:r>
          </a:p>
          <a:p>
            <a:pPr lvl="5"/>
            <a:r>
              <a:rPr lang="en-US" sz="2000" dirty="0"/>
              <a:t>Incorporates heat-absorbing materials in a room</a:t>
            </a:r>
          </a:p>
          <a:p>
            <a:endParaRPr lang="en-US" dirty="0"/>
          </a:p>
          <a:p>
            <a:endParaRPr lang="en-US" dirty="0"/>
          </a:p>
          <a:p>
            <a:endParaRPr lang="en-US" dirty="0"/>
          </a:p>
        </p:txBody>
      </p:sp>
    </p:spTree>
    <p:extLst>
      <p:ext uri="{BB962C8B-B14F-4D97-AF65-F5344CB8AC3E}">
        <p14:creationId xmlns:p14="http://schemas.microsoft.com/office/powerpoint/2010/main" val="1069076631"/>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2445</TotalTime>
  <Words>873</Words>
  <Application>Microsoft Office PowerPoint</Application>
  <PresentationFormat>Widescreen</PresentationFormat>
  <Paragraphs>107</Paragraphs>
  <Slides>13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Wingdings</vt:lpstr>
      <vt:lpstr>Retrospect</vt:lpstr>
      <vt:lpstr>Solar Thermal Basics</vt:lpstr>
      <vt:lpstr>Objectives</vt:lpstr>
      <vt:lpstr>Solar Thermal Energy Defined</vt:lpstr>
      <vt:lpstr>Solar Thermal Electric Energy Generation</vt:lpstr>
      <vt:lpstr>Where does solar thermal work?</vt:lpstr>
      <vt:lpstr>Insolation Map</vt:lpstr>
      <vt:lpstr>Seasonal Sun Path at 23°N Latitude</vt:lpstr>
      <vt:lpstr>Panel Tilt</vt:lpstr>
      <vt:lpstr>Passive Solar Thermal</vt:lpstr>
      <vt:lpstr>Passive Solar Thermal</vt:lpstr>
      <vt:lpstr>Active Solar Thermal</vt:lpstr>
      <vt:lpstr>Active Solar Thermal Direct Circulation </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 Carlson</dc:creator>
  <cp:lastModifiedBy>Madeline Wagner</cp:lastModifiedBy>
  <cp:revision>208</cp:revision>
  <cp:lastPrinted>2017-10-01T16:21:22Z</cp:lastPrinted>
  <dcterms:created xsi:type="dcterms:W3CDTF">2017-10-01T16:12:52Z</dcterms:created>
  <dcterms:modified xsi:type="dcterms:W3CDTF">2019-02-22T15:59:23Z</dcterms:modified>
</cp:coreProperties>
</file>