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6"/>
  </p:notesMasterIdLst>
  <p:sldIdLst>
    <p:sldId id="382" r:id="rId2"/>
    <p:sldId id="383" r:id="rId3"/>
    <p:sldId id="384" r:id="rId4"/>
    <p:sldId id="385" r:id="rId5"/>
    <p:sldId id="386" r:id="rId6"/>
    <p:sldId id="387" r:id="rId7"/>
    <p:sldId id="388" r:id="rId8"/>
    <p:sldId id="389" r:id="rId9"/>
    <p:sldId id="390" r:id="rId10"/>
    <p:sldId id="391" r:id="rId11"/>
    <p:sldId id="392" r:id="rId12"/>
    <p:sldId id="393" r:id="rId13"/>
    <p:sldId id="394" r:id="rId14"/>
    <p:sldId id="39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196" autoAdjust="0"/>
    <p:restoredTop sz="92832"/>
  </p:normalViewPr>
  <p:slideViewPr>
    <p:cSldViewPr snapToGrid="0" snapToObjects="1">
      <p:cViewPr varScale="1">
        <p:scale>
          <a:sx n="75" d="100"/>
          <a:sy n="75" d="100"/>
        </p:scale>
        <p:origin x="60" y="102"/>
      </p:cViewPr>
      <p:guideLst/>
    </p:cSldViewPr>
  </p:slideViewPr>
  <p:notesTextViewPr>
    <p:cViewPr>
      <p:scale>
        <a:sx n="1" d="1"/>
        <a:sy n="1" d="1"/>
      </p:scale>
      <p:origin x="0" y="0"/>
    </p:cViewPr>
  </p:notesTextViewPr>
  <p:notesViewPr>
    <p:cSldViewPr snapToGrid="0" snapToObjects="1">
      <p:cViewPr varScale="1">
        <p:scale>
          <a:sx n="93" d="100"/>
          <a:sy n="93" d="100"/>
        </p:scale>
        <p:origin x="378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3136A-163C-4642-8AE1-970D1CDC29C1}" type="datetimeFigureOut">
              <a:rPr lang="en-US" smtClean="0"/>
              <a:t>2/19/2019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DBDDF-FD2F-E24A-BD49-68AD749AF181}" type="slidenum">
              <a:rPr lang="en-US" smtClean="0"/>
              <a:t>‹#›</a:t>
            </a:fld>
            <a:endParaRPr lang="en-US"/>
          </a:p>
        </p:txBody>
      </p:sp>
    </p:spTree>
    <p:extLst>
      <p:ext uri="{BB962C8B-B14F-4D97-AF65-F5344CB8AC3E}">
        <p14:creationId xmlns:p14="http://schemas.microsoft.com/office/powerpoint/2010/main" val="1200902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ADBDDF-FD2F-E24A-BD49-68AD749AF181}" type="slidenum">
              <a:rPr lang="en-US" smtClean="0"/>
              <a:t>2</a:t>
            </a:fld>
            <a:endParaRPr lang="en-US"/>
          </a:p>
        </p:txBody>
      </p:sp>
    </p:spTree>
    <p:extLst>
      <p:ext uri="{BB962C8B-B14F-4D97-AF65-F5344CB8AC3E}">
        <p14:creationId xmlns:p14="http://schemas.microsoft.com/office/powerpoint/2010/main" val="2706530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DBDDF-FD2F-E24A-BD49-68AD749AF181}" type="slidenum">
              <a:rPr lang="en-US" smtClean="0"/>
              <a:t>3</a:t>
            </a:fld>
            <a:endParaRPr lang="en-US"/>
          </a:p>
        </p:txBody>
      </p:sp>
    </p:spTree>
    <p:extLst>
      <p:ext uri="{BB962C8B-B14F-4D97-AF65-F5344CB8AC3E}">
        <p14:creationId xmlns:p14="http://schemas.microsoft.com/office/powerpoint/2010/main" val="490220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2/19/2019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22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normAutofit/>
          </a:bodyPr>
          <a:lstStyle>
            <a:lvl1pPr marL="342900" indent="-342900">
              <a:lnSpc>
                <a:spcPct val="100000"/>
              </a:lnSpc>
              <a:spcBef>
                <a:spcPts val="1200"/>
              </a:spcBef>
              <a:spcAft>
                <a:spcPts val="0"/>
              </a:spcAft>
              <a:buFont typeface="Wingdings" panose="05000000000000000000" pitchFamily="2" charset="2"/>
              <a:buChar char="§"/>
              <a:defRPr sz="2000"/>
            </a:lvl1pPr>
            <a:lvl2pPr marL="741363" indent="-285750">
              <a:lnSpc>
                <a:spcPct val="100000"/>
              </a:lnSpc>
              <a:spcBef>
                <a:spcPts val="600"/>
              </a:spcBef>
              <a:spcAft>
                <a:spcPts val="0"/>
              </a:spcAft>
              <a:buFont typeface="Arial" panose="020B0604020202020204" pitchFamily="34" charset="0"/>
              <a:buChar char="•"/>
              <a:defRPr sz="2000"/>
            </a:lvl2pPr>
            <a:lvl3pPr marL="741363" indent="-285750">
              <a:lnSpc>
                <a:spcPct val="100000"/>
              </a:lnSpc>
              <a:spcBef>
                <a:spcPts val="0"/>
              </a:spcBef>
              <a:spcAft>
                <a:spcPts val="0"/>
              </a:spcAft>
              <a:buFont typeface="Arial" panose="020B0604020202020204" pitchFamily="34" charset="0"/>
              <a:buChar char="•"/>
              <a:defRPr/>
            </a:lvl3pPr>
            <a:lvl4pPr marL="741363" indent="-285750">
              <a:lnSpc>
                <a:spcPct val="100000"/>
              </a:lnSpc>
              <a:spcBef>
                <a:spcPts val="0"/>
              </a:spcBef>
              <a:spcAft>
                <a:spcPts val="0"/>
              </a:spcAft>
              <a:buFont typeface="Arial" panose="020B0604020202020204" pitchFamily="34" charset="0"/>
              <a:buChar char="•"/>
              <a:defRPr/>
            </a:lvl4pPr>
            <a:lvl5pPr marL="741363" indent="-285750">
              <a:lnSpc>
                <a:spcPct val="100000"/>
              </a:lnSpc>
              <a:spcBef>
                <a:spcPts val="0"/>
              </a:spcBef>
              <a:spcAft>
                <a:spcPts val="0"/>
              </a:spcAft>
              <a:buFont typeface="Arial" panose="020B0604020202020204" pitchFamily="34" charset="0"/>
              <a:buChar char="•"/>
              <a:defRPr/>
            </a:lvl5pPr>
            <a:lvl6pPr marL="1157150" indent="-285750">
              <a:lnSpc>
                <a:spcPct val="100000"/>
              </a:lnSpc>
              <a:spcBef>
                <a:spcPts val="0"/>
              </a:spcBef>
              <a:spcAft>
                <a:spcPts val="0"/>
              </a:spcAft>
              <a:buFont typeface="Arial" panose="020B0604020202020204" pitchFamily="34" charset="0"/>
              <a:buChar char="•"/>
              <a:defRPr sz="2000"/>
            </a:lvl6pPr>
            <a:lvl7pPr marL="1482725" indent="-285750">
              <a:lnSpc>
                <a:spcPct val="100000"/>
              </a:lnSpc>
              <a:spcBef>
                <a:spcPts val="0"/>
              </a:spcBef>
              <a:spcAft>
                <a:spcPts val="0"/>
              </a:spcAft>
              <a:buFont typeface="Arial" panose="020B0604020202020204" pitchFamily="34" charset="0"/>
              <a:buChar char="•"/>
              <a:defRPr sz="2000"/>
            </a:lvl7pPr>
            <a:lvl8pPr marL="1771650" indent="-285750">
              <a:lnSpc>
                <a:spcPct val="100000"/>
              </a:lnSpc>
              <a:spcBef>
                <a:spcPts val="0"/>
              </a:spcBef>
              <a:spcAft>
                <a:spcPts val="0"/>
              </a:spcAft>
              <a:buFont typeface="Arial" panose="020B0604020202020204" pitchFamily="34" charset="0"/>
              <a:buChar char="•"/>
              <a:defRPr sz="2000"/>
            </a:lvl8pPr>
          </a:lstStyle>
          <a:p>
            <a:pPr lvl="0"/>
            <a:r>
              <a:rPr lang="en-US" dirty="0"/>
              <a:t>Click to edit Master text styles</a:t>
            </a:r>
          </a:p>
          <a:p>
            <a:pPr lvl="1"/>
            <a:r>
              <a:rPr lang="en-US" dirty="0"/>
              <a:t>Second level</a:t>
            </a:r>
          </a:p>
          <a:p>
            <a:pPr lvl="5"/>
            <a:r>
              <a:rPr lang="en-US" dirty="0"/>
              <a:t>Third level</a:t>
            </a:r>
          </a:p>
          <a:p>
            <a:pPr lvl="6"/>
            <a:r>
              <a:rPr lang="en-US" dirty="0"/>
              <a:t>Fourth level</a:t>
            </a:r>
          </a:p>
          <a:p>
            <a:pPr lvl="7"/>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Fundamentals of Energy</a:t>
            </a:r>
          </a:p>
        </p:txBody>
      </p:sp>
    </p:spTree>
    <p:extLst>
      <p:ext uri="{BB962C8B-B14F-4D97-AF65-F5344CB8AC3E}">
        <p14:creationId xmlns:p14="http://schemas.microsoft.com/office/powerpoint/2010/main" val="42409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lvl1pPr marL="285750" indent="-285750">
              <a:lnSpc>
                <a:spcPct val="100000"/>
              </a:lnSpc>
              <a:spcBef>
                <a:spcPts val="1200"/>
              </a:spcBef>
              <a:spcAft>
                <a:spcPts val="0"/>
              </a:spcAft>
              <a:buClr>
                <a:schemeClr val="tx1"/>
              </a:buClr>
              <a:buFont typeface="Arial" panose="020B0604020202020204" pitchFamily="34" charset="0"/>
              <a:buChar char="•"/>
              <a:defRPr sz="2000"/>
            </a:lvl1pPr>
            <a:lvl2pPr marL="631825" indent="-182563">
              <a:lnSpc>
                <a:spcPct val="100000"/>
              </a:lnSpc>
              <a:spcBef>
                <a:spcPts val="0"/>
              </a:spcBef>
              <a:spcAft>
                <a:spcPts val="0"/>
              </a:spcAft>
              <a:defRPr/>
            </a:lvl2pPr>
            <a:lvl3pPr marL="860425" indent="-182563">
              <a:lnSpc>
                <a:spcPct val="100000"/>
              </a:lnSpc>
              <a:spcBef>
                <a:spcPts val="0"/>
              </a:spcBef>
              <a:spcAft>
                <a:spcPts val="0"/>
              </a:spcAft>
              <a:defRPr/>
            </a:lvl3pPr>
            <a:lvl4pPr marL="1143000" indent="-182563">
              <a:lnSpc>
                <a:spcPct val="100000"/>
              </a:lnSpc>
              <a:spcBef>
                <a:spcPts val="0"/>
              </a:spcBef>
              <a:spcAft>
                <a:spcPts val="0"/>
              </a:spcAft>
              <a:defRPr/>
            </a:lvl4pPr>
            <a:lvl5pPr marL="1371600" indent="-182563">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459785"/>
            <a:ext cx="2472271" cy="365125"/>
          </a:xfrm>
        </p:spPr>
        <p:txBody>
          <a:bodyPr/>
          <a:lstStyle/>
          <a:p>
            <a:r>
              <a:rPr lang="en-US" dirty="0"/>
              <a:t>© 2017/2018</a:t>
            </a:r>
          </a:p>
        </p:txBody>
      </p:sp>
      <p:sp>
        <p:nvSpPr>
          <p:cNvPr id="6" name="Slide Number Placeholder 5"/>
          <p:cNvSpPr>
            <a:spLocks noGrp="1"/>
          </p:cNvSpPr>
          <p:nvPr>
            <p:ph type="sldNum" sz="quarter" idx="12"/>
          </p:nvPr>
        </p:nvSpPr>
        <p:spPr>
          <a:xfrm>
            <a:off x="10804227" y="6459785"/>
            <a:ext cx="1312025" cy="365125"/>
          </a:xfrm>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32361111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339108"/>
            <a:ext cx="10058400" cy="452998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2/19/2019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275836"/>
            <a:ext cx="996696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453083"/>
      </p:ext>
    </p:extLst>
  </p:cSld>
  <p:clrMap bg1="lt1" tx1="dk1" bg2="lt2" tx2="dk2" accent1="accent1" accent2="accent2" accent3="accent3" accent4="accent4" accent5="accent5" accent6="accent6" hlink="hlink" folHlink="folHlink"/>
  <p:sldLayoutIdLst>
    <p:sldLayoutId id="2147483662" r:id="rId1"/>
    <p:sldLayoutId id="2147483673" r:id="rId2"/>
    <p:sldLayoutId id="2147483682" r:id="rId3"/>
  </p:sldLayoutIdLst>
  <p:hf sldNum="0" hdr="0" ft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Fundamentals of Energy</a:t>
            </a:r>
          </a:p>
        </p:txBody>
      </p:sp>
      <p:sp>
        <p:nvSpPr>
          <p:cNvPr id="3" name="Subtitle 2"/>
          <p:cNvSpPr>
            <a:spLocks noGrp="1"/>
          </p:cNvSpPr>
          <p:nvPr>
            <p:ph type="subTitle" idx="1"/>
          </p:nvPr>
        </p:nvSpPr>
        <p:spPr/>
        <p:txBody>
          <a:bodyPr/>
          <a:lstStyle/>
          <a:p>
            <a:r>
              <a:rPr lang="en-US" dirty="0"/>
              <a:t>Heat transfer and efficiency</a:t>
            </a:r>
          </a:p>
        </p:txBody>
      </p:sp>
      <p:sp>
        <p:nvSpPr>
          <p:cNvPr id="4" name="Shape 99"/>
          <p:cNvSpPr txBox="1"/>
          <p:nvPr/>
        </p:nvSpPr>
        <p:spPr>
          <a:xfrm>
            <a:off x="7596554" y="6374478"/>
            <a:ext cx="3305908" cy="442607"/>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r>
              <a:rPr lang="en-US" sz="1000" b="0" i="1" u="none" strike="noStrike" cap="none" baseline="0" dirty="0">
                <a:solidFill>
                  <a:srgbClr val="FFFFFF"/>
                </a:solidFill>
                <a:latin typeface="Arial"/>
                <a:ea typeface="Arial"/>
                <a:cs typeface="Arial"/>
                <a:sym typeface="Arial"/>
              </a:rPr>
              <a:t>Except where otherwise noted these materials </a:t>
            </a:r>
            <a:br>
              <a:rPr lang="en-US" sz="1000" b="0" i="1" u="none" strike="noStrike" cap="none" baseline="0" dirty="0">
                <a:solidFill>
                  <a:srgbClr val="FFFFFF"/>
                </a:solidFill>
                <a:latin typeface="Arial"/>
                <a:ea typeface="Arial"/>
                <a:cs typeface="Arial"/>
                <a:sym typeface="Arial"/>
              </a:rPr>
            </a:br>
            <a:r>
              <a:rPr lang="en-US" sz="1000" b="0" i="1" u="none" strike="noStrike" cap="none" baseline="0" dirty="0">
                <a:solidFill>
                  <a:srgbClr val="FFFFFF"/>
                </a:solidFill>
                <a:latin typeface="Arial"/>
                <a:ea typeface="Arial"/>
                <a:cs typeface="Arial"/>
                <a:sym typeface="Arial"/>
              </a:rPr>
              <a:t>are licensed Creative Commons Attribution 4.0 (CC BY)</a:t>
            </a:r>
          </a:p>
        </p:txBody>
      </p:sp>
      <p:pic>
        <p:nvPicPr>
          <p:cNvPr id="5" name="Shape 98"/>
          <p:cNvPicPr preferRelativeResize="0"/>
          <p:nvPr/>
        </p:nvPicPr>
        <p:blipFill rotWithShape="1">
          <a:blip r:embed="rId2">
            <a:alphaModFix/>
          </a:blip>
          <a:srcRect/>
          <a:stretch/>
        </p:blipFill>
        <p:spPr>
          <a:xfrm>
            <a:off x="11099802" y="6472599"/>
            <a:ext cx="938213" cy="344486"/>
          </a:xfrm>
          <a:prstGeom prst="rect">
            <a:avLst/>
          </a:prstGeom>
          <a:noFill/>
          <a:ln>
            <a:noFill/>
          </a:ln>
        </p:spPr>
      </p:pic>
    </p:spTree>
    <p:extLst>
      <p:ext uri="{BB962C8B-B14F-4D97-AF65-F5344CB8AC3E}">
        <p14:creationId xmlns:p14="http://schemas.microsoft.com/office/powerpoint/2010/main" val="4754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how heat travels</a:t>
            </a:r>
          </a:p>
        </p:txBody>
      </p:sp>
      <p:sp>
        <p:nvSpPr>
          <p:cNvPr id="3" name="Content Placeholder 2"/>
          <p:cNvSpPr>
            <a:spLocks noGrp="1"/>
          </p:cNvSpPr>
          <p:nvPr>
            <p:ph idx="1"/>
          </p:nvPr>
        </p:nvSpPr>
        <p:spPr>
          <a:xfrm>
            <a:off x="4176146" y="1049400"/>
            <a:ext cx="7511350" cy="1114662"/>
          </a:xfrm>
        </p:spPr>
        <p:txBody>
          <a:bodyPr/>
          <a:lstStyle/>
          <a:p>
            <a:pPr marL="0" indent="0">
              <a:buNone/>
            </a:pPr>
            <a:r>
              <a:rPr lang="en-US" dirty="0"/>
              <a:t>Heat travels from a high temperature to a lower temperature in three ways:</a:t>
            </a:r>
          </a:p>
        </p:txBody>
      </p:sp>
      <p:sp>
        <p:nvSpPr>
          <p:cNvPr id="6" name="Rectangle 5">
            <a:extLst>
              <a:ext uri="{FF2B5EF4-FFF2-40B4-BE49-F238E27FC236}">
                <a16:creationId xmlns:a16="http://schemas.microsoft.com/office/drawing/2014/main" id="{F386B029-0150-46E4-8F84-773F6EE48986}"/>
              </a:ext>
            </a:extLst>
          </p:cNvPr>
          <p:cNvSpPr/>
          <p:nvPr/>
        </p:nvSpPr>
        <p:spPr>
          <a:xfrm>
            <a:off x="4767127" y="2239124"/>
            <a:ext cx="1934541" cy="20674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Conduction</a:t>
            </a:r>
          </a:p>
          <a:p>
            <a:pPr algn="ctr"/>
            <a:endParaRPr lang="en-US" dirty="0"/>
          </a:p>
          <a:p>
            <a:pPr algn="ctr"/>
            <a:r>
              <a:rPr lang="en-US" dirty="0"/>
              <a:t>Heat flow in solids</a:t>
            </a:r>
          </a:p>
        </p:txBody>
      </p:sp>
      <p:sp>
        <p:nvSpPr>
          <p:cNvPr id="8" name="Rectangle 7">
            <a:extLst>
              <a:ext uri="{FF2B5EF4-FFF2-40B4-BE49-F238E27FC236}">
                <a16:creationId xmlns:a16="http://schemas.microsoft.com/office/drawing/2014/main" id="{909E3575-B91A-47AE-BE1B-D57E9FB74449}"/>
              </a:ext>
            </a:extLst>
          </p:cNvPr>
          <p:cNvSpPr/>
          <p:nvPr/>
        </p:nvSpPr>
        <p:spPr>
          <a:xfrm>
            <a:off x="6931207" y="2239124"/>
            <a:ext cx="1934541" cy="20674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Convection</a:t>
            </a:r>
          </a:p>
          <a:p>
            <a:pPr algn="ctr"/>
            <a:endParaRPr lang="en-US" dirty="0"/>
          </a:p>
          <a:p>
            <a:pPr algn="ctr"/>
            <a:r>
              <a:rPr lang="en-US" dirty="0"/>
              <a:t>Heat flow in fluids</a:t>
            </a:r>
          </a:p>
        </p:txBody>
      </p:sp>
      <p:sp>
        <p:nvSpPr>
          <p:cNvPr id="9" name="Rectangle 8">
            <a:extLst>
              <a:ext uri="{FF2B5EF4-FFF2-40B4-BE49-F238E27FC236}">
                <a16:creationId xmlns:a16="http://schemas.microsoft.com/office/drawing/2014/main" id="{08FF41BE-34F0-4637-B33F-3D8CD1020639}"/>
              </a:ext>
            </a:extLst>
          </p:cNvPr>
          <p:cNvSpPr/>
          <p:nvPr/>
        </p:nvSpPr>
        <p:spPr>
          <a:xfrm>
            <a:off x="9095287" y="2239124"/>
            <a:ext cx="1934541" cy="20674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Radiation</a:t>
            </a:r>
          </a:p>
          <a:p>
            <a:pPr algn="ctr"/>
            <a:endParaRPr lang="en-US" dirty="0"/>
          </a:p>
          <a:p>
            <a:pPr algn="ctr"/>
            <a:r>
              <a:rPr lang="en-US" dirty="0"/>
              <a:t>Heat flow in a line of sight between bodies</a:t>
            </a:r>
          </a:p>
        </p:txBody>
      </p:sp>
    </p:spTree>
    <p:extLst>
      <p:ext uri="{BB962C8B-B14F-4D97-AF65-F5344CB8AC3E}">
        <p14:creationId xmlns:p14="http://schemas.microsoft.com/office/powerpoint/2010/main" val="2122746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Conduction and understanding the R-value</a:t>
            </a:r>
            <a:endParaRPr lang="en-US" dirty="0"/>
          </a:p>
        </p:txBody>
      </p:sp>
      <p:sp>
        <p:nvSpPr>
          <p:cNvPr id="3" name="Content Placeholder 2"/>
          <p:cNvSpPr>
            <a:spLocks noGrp="1"/>
          </p:cNvSpPr>
          <p:nvPr>
            <p:ph idx="1"/>
          </p:nvPr>
        </p:nvSpPr>
        <p:spPr/>
        <p:txBody>
          <a:bodyPr/>
          <a:lstStyle/>
          <a:p>
            <a:r>
              <a:rPr lang="en-US" dirty="0"/>
              <a:t>Conduction</a:t>
            </a:r>
          </a:p>
          <a:p>
            <a:pPr lvl="1"/>
            <a:r>
              <a:rPr lang="en-US" dirty="0"/>
              <a:t>Heat conducted through solid objects touching one another.</a:t>
            </a:r>
          </a:p>
          <a:p>
            <a:pPr lvl="1"/>
            <a:r>
              <a:rPr lang="en-US" dirty="0"/>
              <a:t>Metal and glass are good conductors.</a:t>
            </a:r>
          </a:p>
          <a:p>
            <a:pPr lvl="1"/>
            <a:r>
              <a:rPr lang="en-US" dirty="0"/>
              <a:t>Wood and plastics are poor conductors.</a:t>
            </a:r>
          </a:p>
          <a:p>
            <a:pPr lvl="1"/>
            <a:r>
              <a:rPr lang="en-US" dirty="0"/>
              <a:t>House insulation is a poor conductor.</a:t>
            </a:r>
          </a:p>
          <a:p>
            <a:pPr lvl="1"/>
            <a:r>
              <a:rPr lang="en-US" dirty="0"/>
              <a:t>Example of Conduction: Picking up a hot frying pan will conduct heat in one’s hand.</a:t>
            </a:r>
          </a:p>
          <a:p>
            <a:r>
              <a:rPr lang="en-US" dirty="0"/>
              <a:t>R-value</a:t>
            </a:r>
          </a:p>
          <a:p>
            <a:pPr lvl="1"/>
            <a:r>
              <a:rPr lang="en-US" dirty="0"/>
              <a:t>A measurement of conduction in reference to a building material’s resistance to heat flow</a:t>
            </a:r>
          </a:p>
          <a:p>
            <a:pPr lvl="1"/>
            <a:r>
              <a:rPr lang="en-US" dirty="0"/>
              <a:t>R-values are calculated for a given thickness of material; in a wall, the R-values will add up.</a:t>
            </a:r>
          </a:p>
          <a:p>
            <a:pPr lvl="1"/>
            <a:r>
              <a:rPr lang="en-US" dirty="0"/>
              <a:t>Measured in BTU’s per hour per degree Fahrenheit</a:t>
            </a:r>
          </a:p>
        </p:txBody>
      </p:sp>
    </p:spTree>
    <p:extLst>
      <p:ext uri="{BB962C8B-B14F-4D97-AF65-F5344CB8AC3E}">
        <p14:creationId xmlns:p14="http://schemas.microsoft.com/office/powerpoint/2010/main" val="2532384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Convection</a:t>
            </a:r>
            <a:endParaRPr lang="en-US" dirty="0"/>
          </a:p>
        </p:txBody>
      </p:sp>
      <p:sp>
        <p:nvSpPr>
          <p:cNvPr id="3" name="Content Placeholder 2"/>
          <p:cNvSpPr>
            <a:spLocks noGrp="1"/>
          </p:cNvSpPr>
          <p:nvPr>
            <p:ph idx="1"/>
          </p:nvPr>
        </p:nvSpPr>
        <p:spPr/>
        <p:txBody>
          <a:bodyPr/>
          <a:lstStyle/>
          <a:p>
            <a:r>
              <a:rPr lang="en-US" dirty="0"/>
              <a:t>Convection</a:t>
            </a:r>
          </a:p>
          <a:p>
            <a:pPr lvl="1"/>
            <a:r>
              <a:rPr lang="en-US" dirty="0"/>
              <a:t>Heat transferred by a moving fluid like air or water</a:t>
            </a:r>
          </a:p>
          <a:p>
            <a:pPr lvl="1"/>
            <a:r>
              <a:rPr lang="en-US" dirty="0"/>
              <a:t>Convection occurs when a portion of a fluid moves because of temperature and density differences.</a:t>
            </a:r>
          </a:p>
          <a:p>
            <a:pPr lvl="2"/>
            <a:r>
              <a:rPr lang="en-US" dirty="0"/>
              <a:t>Density:  Measures how many pounds a cubic foot of a fluid weighs</a:t>
            </a:r>
          </a:p>
          <a:p>
            <a:pPr lvl="2"/>
            <a:r>
              <a:rPr lang="en-US" dirty="0"/>
              <a:t>Warmer fluid with lower density will tend to rise while denser cooler fluid falls.</a:t>
            </a:r>
          </a:p>
          <a:p>
            <a:pPr lvl="1"/>
            <a:r>
              <a:rPr lang="en-US" dirty="0"/>
              <a:t>Natural Convection Example: With a radiator in one’s house, the air from the room passes over the surface and heats the air in the room. </a:t>
            </a:r>
          </a:p>
          <a:p>
            <a:pPr lvl="1"/>
            <a:r>
              <a:rPr lang="en-US" dirty="0"/>
              <a:t>Forced Convection Example: The furnace in one’s house uses a fan to blow air across the heating portion of the furnace, transferring the heat to the air. </a:t>
            </a:r>
          </a:p>
          <a:p>
            <a:pPr lvl="3"/>
            <a:endParaRPr lang="en-US" dirty="0"/>
          </a:p>
          <a:p>
            <a:pPr lvl="3"/>
            <a:endParaRPr lang="en-US" dirty="0"/>
          </a:p>
          <a:p>
            <a:endParaRPr lang="en-US" dirty="0"/>
          </a:p>
        </p:txBody>
      </p:sp>
    </p:spTree>
    <p:extLst>
      <p:ext uri="{BB962C8B-B14F-4D97-AF65-F5344CB8AC3E}">
        <p14:creationId xmlns:p14="http://schemas.microsoft.com/office/powerpoint/2010/main" val="468013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Radiation</a:t>
            </a:r>
            <a:endParaRPr lang="en-US" dirty="0"/>
          </a:p>
        </p:txBody>
      </p:sp>
      <p:sp>
        <p:nvSpPr>
          <p:cNvPr id="3" name="Content Placeholder 2"/>
          <p:cNvSpPr>
            <a:spLocks noGrp="1"/>
          </p:cNvSpPr>
          <p:nvPr>
            <p:ph idx="1"/>
          </p:nvPr>
        </p:nvSpPr>
        <p:spPr/>
        <p:txBody>
          <a:bodyPr/>
          <a:lstStyle/>
          <a:p>
            <a:r>
              <a:rPr lang="en-US" dirty="0"/>
              <a:t>Radiation</a:t>
            </a:r>
          </a:p>
          <a:p>
            <a:pPr lvl="1"/>
            <a:r>
              <a:rPr lang="en-US" dirty="0"/>
              <a:t>Moves through space from one object to another</a:t>
            </a:r>
          </a:p>
          <a:p>
            <a:pPr lvl="1"/>
            <a:r>
              <a:rPr lang="en-US" dirty="0"/>
              <a:t>As dictated by the second law of thermodynamics, heat flow will move from the higher temperature object to the lower temperature object.</a:t>
            </a:r>
          </a:p>
          <a:p>
            <a:pPr lvl="1"/>
            <a:r>
              <a:rPr lang="en-US" dirty="0"/>
              <a:t>Objects within the line of sight of each other exchange heat radiation.</a:t>
            </a:r>
          </a:p>
          <a:p>
            <a:r>
              <a:rPr lang="en-US" dirty="0"/>
              <a:t>Two important types of thermal radiation in regards to heat transfer</a:t>
            </a:r>
          </a:p>
          <a:p>
            <a:pPr lvl="1"/>
            <a:r>
              <a:rPr lang="en-US" dirty="0"/>
              <a:t>Solar Energy</a:t>
            </a:r>
          </a:p>
          <a:p>
            <a:pPr lvl="1"/>
            <a:r>
              <a:rPr lang="en-US" dirty="0"/>
              <a:t>Infrared</a:t>
            </a:r>
          </a:p>
          <a:p>
            <a:pPr lvl="1"/>
            <a:endParaRPr lang="en-US"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236" r="515" b="14428"/>
          <a:stretch/>
        </p:blipFill>
        <p:spPr>
          <a:xfrm>
            <a:off x="7931820" y="3178877"/>
            <a:ext cx="3637879" cy="2861359"/>
          </a:xfrm>
          <a:prstGeom prst="rect">
            <a:avLst/>
          </a:prstGeom>
        </p:spPr>
      </p:pic>
      <p:sp>
        <p:nvSpPr>
          <p:cNvPr id="7" name="TextBox 6"/>
          <p:cNvSpPr txBox="1"/>
          <p:nvPr/>
        </p:nvSpPr>
        <p:spPr>
          <a:xfrm>
            <a:off x="8229600" y="6040236"/>
            <a:ext cx="3162300" cy="461665"/>
          </a:xfrm>
          <a:prstGeom prst="rect">
            <a:avLst/>
          </a:prstGeom>
          <a:noFill/>
        </p:spPr>
        <p:txBody>
          <a:bodyPr wrap="square" rtlCol="0">
            <a:spAutoFit/>
          </a:bodyPr>
          <a:lstStyle/>
          <a:p>
            <a:r>
              <a:rPr lang="en-US" sz="800" dirty="0"/>
              <a:t>Nuclear Regulatory Commission from US [CC BY </a:t>
            </a:r>
            <a:r>
              <a:rPr lang="en-US" sz="800" dirty="0" smtClean="0"/>
              <a:t>2.0]. </a:t>
            </a:r>
            <a:r>
              <a:rPr lang="en-US" sz="800" dirty="0"/>
              <a:t>Retrieved from https://commons.wikimedia.org/wiki/File:Heat_Radiation_Transparent_2_(26046216082).jpg</a:t>
            </a:r>
          </a:p>
        </p:txBody>
      </p:sp>
    </p:spTree>
    <p:extLst>
      <p:ext uri="{BB962C8B-B14F-4D97-AF65-F5344CB8AC3E}">
        <p14:creationId xmlns:p14="http://schemas.microsoft.com/office/powerpoint/2010/main" val="1813392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Upon completion of this unit, students should be </a:t>
            </a:r>
            <a:r>
              <a:rPr lang="en-US"/>
              <a:t>able to</a:t>
            </a:r>
            <a:endParaRPr lang="en-US" dirty="0"/>
          </a:p>
          <a:p>
            <a:r>
              <a:rPr lang="en-US" dirty="0"/>
              <a:t>Efficiency can be defined as the ratio of what we put into a system compared to what we get out. </a:t>
            </a:r>
          </a:p>
          <a:p>
            <a:r>
              <a:rPr lang="en-US" dirty="0"/>
              <a:t>A latent change is a change of state and cannot be felt; however, a sensible change can be felt.</a:t>
            </a:r>
          </a:p>
          <a:p>
            <a:r>
              <a:rPr lang="en-US" dirty="0"/>
              <a:t>Energy can be transformed, and it is never lost. Heat, a form of energy, can be considered a loss in a mechanical system.</a:t>
            </a:r>
          </a:p>
          <a:p>
            <a:r>
              <a:rPr lang="en-US" dirty="0"/>
              <a:t>Everyone experiences heat transfer in some manner.</a:t>
            </a:r>
          </a:p>
          <a:p>
            <a:r>
              <a:rPr lang="en-US" dirty="0"/>
              <a:t>For comfort, we transfer heat from where it is not wanted to a place where it is unobjectionable.</a:t>
            </a:r>
          </a:p>
          <a:p>
            <a:r>
              <a:rPr lang="en-US" dirty="0"/>
              <a:t>Degree days is a concept that will allow an individual the ability to predict heating or cooling needs, which we will be able to relate to efficiency. </a:t>
            </a:r>
          </a:p>
          <a:p>
            <a:r>
              <a:rPr lang="en-US" dirty="0"/>
              <a:t> In order to preserve the earth, the focus needs to be on the conservation of resources.</a:t>
            </a:r>
          </a:p>
          <a:p>
            <a:r>
              <a:rPr lang="en-US" dirty="0"/>
              <a:t>Energy education is the responsibility of everyone. </a:t>
            </a:r>
          </a:p>
          <a:p>
            <a:pPr lvl="1"/>
            <a:endParaRPr lang="en-US" dirty="0"/>
          </a:p>
        </p:txBody>
      </p:sp>
      <p:sp>
        <p:nvSpPr>
          <p:cNvPr id="4" name="TextBox 3"/>
          <p:cNvSpPr txBox="1"/>
          <p:nvPr/>
        </p:nvSpPr>
        <p:spPr>
          <a:xfrm>
            <a:off x="127320" y="5969924"/>
            <a:ext cx="3796496" cy="861774"/>
          </a:xfrm>
          <a:prstGeom prst="rect">
            <a:avLst/>
          </a:prstGeom>
          <a:noFill/>
        </p:spPr>
        <p:txBody>
          <a:bodyPr wrap="square" rtlCol="0">
            <a:spAutoFit/>
          </a:bodyPr>
          <a:lstStyle/>
          <a:p>
            <a:r>
              <a:rPr lang="en-US" sz="1000" dirty="0"/>
              <a:t>“This presentation was prepared by Northeast Iowa Community College under award EG-17-004 from the Iowa Energy Center. Any opinions, findings, and conclusions or recommendations expressed in this material are those of the author(s) and do not necessarily reflect the views of the Iowa Energy Center.”</a:t>
            </a:r>
          </a:p>
        </p:txBody>
      </p:sp>
    </p:spTree>
    <p:extLst>
      <p:ext uri="{BB962C8B-B14F-4D97-AF65-F5344CB8AC3E}">
        <p14:creationId xmlns:p14="http://schemas.microsoft.com/office/powerpoint/2010/main" val="52857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endParaRPr lang="en-US" dirty="0"/>
          </a:p>
        </p:txBody>
      </p:sp>
      <p:sp>
        <p:nvSpPr>
          <p:cNvPr id="3" name="Content Placeholder 2"/>
          <p:cNvSpPr>
            <a:spLocks noGrp="1"/>
          </p:cNvSpPr>
          <p:nvPr>
            <p:ph idx="1"/>
          </p:nvPr>
        </p:nvSpPr>
        <p:spPr/>
        <p:txBody>
          <a:bodyPr/>
          <a:lstStyle/>
          <a:p>
            <a:pPr marL="0" indent="0">
              <a:buNone/>
            </a:pPr>
            <a:r>
              <a:rPr lang="en-US" dirty="0"/>
              <a:t>The objective of this unit is to present the student with some basic terms relating to energy, efficiency, and conservation. Upon completion, the student will have an understanding of the following: </a:t>
            </a:r>
          </a:p>
          <a:p>
            <a:r>
              <a:rPr lang="en-US" dirty="0"/>
              <a:t>Efficiency and Conservation</a:t>
            </a:r>
          </a:p>
          <a:p>
            <a:r>
              <a:rPr lang="en-US" dirty="0"/>
              <a:t>Energy: Potential and Kinetic</a:t>
            </a:r>
          </a:p>
          <a:p>
            <a:r>
              <a:rPr lang="en-US" dirty="0"/>
              <a:t>First and Second Law of Thermodynamics</a:t>
            </a:r>
          </a:p>
          <a:p>
            <a:r>
              <a:rPr lang="en-US" dirty="0"/>
              <a:t>Temperature, Latent and Sensible Heat</a:t>
            </a:r>
          </a:p>
          <a:p>
            <a:r>
              <a:rPr lang="en-US" dirty="0"/>
              <a:t>Conduction, Convection, and Radiation</a:t>
            </a:r>
          </a:p>
        </p:txBody>
      </p:sp>
    </p:spTree>
    <p:extLst>
      <p:ext uri="{BB962C8B-B14F-4D97-AF65-F5344CB8AC3E}">
        <p14:creationId xmlns:p14="http://schemas.microsoft.com/office/powerpoint/2010/main" val="351672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Fundamentals of Energy</a:t>
            </a:r>
            <a:endParaRPr lang="en-US" dirty="0"/>
          </a:p>
        </p:txBody>
      </p:sp>
      <p:sp>
        <p:nvSpPr>
          <p:cNvPr id="3" name="Content Placeholder 2"/>
          <p:cNvSpPr>
            <a:spLocks noGrp="1"/>
          </p:cNvSpPr>
          <p:nvPr>
            <p:ph idx="1"/>
          </p:nvPr>
        </p:nvSpPr>
        <p:spPr/>
        <p:txBody>
          <a:bodyPr/>
          <a:lstStyle/>
          <a:p>
            <a:r>
              <a:rPr lang="en-US" dirty="0"/>
              <a:t>Responsible energy use is future dependent on a couple of different premises.</a:t>
            </a:r>
          </a:p>
          <a:p>
            <a:r>
              <a:rPr lang="en-US" dirty="0"/>
              <a:t>Energy Efficiency: Focuses on maximizing any economic benefits by proper energy management.</a:t>
            </a:r>
          </a:p>
          <a:p>
            <a:pPr lvl="4"/>
            <a:r>
              <a:rPr lang="en-US" dirty="0"/>
              <a:t>Efficiency results in savings</a:t>
            </a:r>
          </a:p>
          <a:p>
            <a:pPr lvl="4"/>
            <a:r>
              <a:rPr lang="en-US" dirty="0"/>
              <a:t>Example:  An Energy Star rating on a piece of equipment</a:t>
            </a:r>
          </a:p>
          <a:p>
            <a:r>
              <a:rPr lang="en-US" dirty="0"/>
              <a:t>Energy Conservation: This is the focus on Renewable Energies with the emphasis on reducing the use of non-renewable sources.</a:t>
            </a:r>
          </a:p>
          <a:p>
            <a:pPr lvl="4"/>
            <a:r>
              <a:rPr lang="en-US" dirty="0"/>
              <a:t>Topic of conversation for many years</a:t>
            </a:r>
          </a:p>
          <a:p>
            <a:pPr lvl="4"/>
            <a:r>
              <a:rPr lang="en-US" dirty="0"/>
              <a:t>Americans are using energy at an unsustainable rate.</a:t>
            </a:r>
          </a:p>
          <a:p>
            <a:pPr lvl="4"/>
            <a:r>
              <a:rPr lang="en-US" dirty="0"/>
              <a:t>Requires an attitude change by users</a:t>
            </a:r>
          </a:p>
          <a:p>
            <a:endParaRPr lang="en-US" dirty="0"/>
          </a:p>
          <a:p>
            <a:endParaRPr lang="en-US" dirty="0"/>
          </a:p>
        </p:txBody>
      </p:sp>
    </p:spTree>
    <p:extLst>
      <p:ext uri="{BB962C8B-B14F-4D97-AF65-F5344CB8AC3E}">
        <p14:creationId xmlns:p14="http://schemas.microsoft.com/office/powerpoint/2010/main" val="1981374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Benefits of Efficiency &amp; Conservation</a:t>
            </a:r>
            <a:endParaRPr lang="en-US" dirty="0"/>
          </a:p>
        </p:txBody>
      </p:sp>
      <p:sp>
        <p:nvSpPr>
          <p:cNvPr id="3" name="Content Placeholder 2"/>
          <p:cNvSpPr>
            <a:spLocks noGrp="1"/>
          </p:cNvSpPr>
          <p:nvPr>
            <p:ph idx="1"/>
          </p:nvPr>
        </p:nvSpPr>
        <p:spPr/>
        <p:txBody>
          <a:bodyPr/>
          <a:lstStyle/>
          <a:p>
            <a:r>
              <a:rPr lang="en-US"/>
              <a:t>Efficiency of Use: An efficient home will provide more comfort and a maximum value of energy use.</a:t>
            </a:r>
          </a:p>
          <a:p>
            <a:r>
              <a:rPr lang="en-US"/>
              <a:t>Energy Security: Generating less waste will allow an individual to become less dependent on energy and less vulnerable to higher prices.</a:t>
            </a:r>
          </a:p>
          <a:p>
            <a:r>
              <a:rPr lang="en-US"/>
              <a:t>Preservation of the Environment: Wasting fewer resources will lead to less damage to the environment.</a:t>
            </a:r>
          </a:p>
          <a:p>
            <a:r>
              <a:rPr lang="en-US"/>
              <a:t>Sustainability: By generating less waste and shifting toward renewables, we will preserve fossil fuels for future generations, allowing for more diversity.</a:t>
            </a:r>
          </a:p>
          <a:p>
            <a:endParaRPr lang="en-US"/>
          </a:p>
          <a:p>
            <a:pPr lvl="1"/>
            <a:endParaRPr lang="en-US"/>
          </a:p>
          <a:p>
            <a:endParaRPr lang="en-US" dirty="0"/>
          </a:p>
        </p:txBody>
      </p:sp>
    </p:spTree>
    <p:extLst>
      <p:ext uri="{BB962C8B-B14F-4D97-AF65-F5344CB8AC3E}">
        <p14:creationId xmlns:p14="http://schemas.microsoft.com/office/powerpoint/2010/main" val="2394702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Use of Renewable Energy</a:t>
            </a:r>
            <a:endParaRPr lang="en-US" dirty="0"/>
          </a:p>
        </p:txBody>
      </p:sp>
      <p:sp>
        <p:nvSpPr>
          <p:cNvPr id="3" name="Content Placeholder 2"/>
          <p:cNvSpPr>
            <a:spLocks noGrp="1"/>
          </p:cNvSpPr>
          <p:nvPr>
            <p:ph idx="1"/>
          </p:nvPr>
        </p:nvSpPr>
        <p:spPr/>
        <p:txBody>
          <a:bodyPr/>
          <a:lstStyle/>
          <a:p>
            <a:r>
              <a:rPr lang="en-US"/>
              <a:t>To understand the use of renewable, a person needs to understand efficiency and conservation, in other words—energy education.</a:t>
            </a:r>
          </a:p>
          <a:p>
            <a:pPr lvl="1"/>
            <a:r>
              <a:rPr lang="en-US"/>
              <a:t>Households next to each other can require very different uses.</a:t>
            </a:r>
          </a:p>
          <a:p>
            <a:pPr lvl="1"/>
            <a:r>
              <a:rPr lang="en-US"/>
              <a:t>Many different variables affect efficiency.</a:t>
            </a:r>
          </a:p>
          <a:p>
            <a:r>
              <a:rPr lang="en-US"/>
              <a:t>To understand energy in the home, a homeowner must:</a:t>
            </a:r>
          </a:p>
          <a:p>
            <a:pPr lvl="1"/>
            <a:r>
              <a:rPr lang="en-US"/>
              <a:t>Understand how heat flows</a:t>
            </a:r>
          </a:p>
          <a:p>
            <a:pPr lvl="1"/>
            <a:r>
              <a:rPr lang="en-US"/>
              <a:t>Understand how comfort in the home occurs</a:t>
            </a:r>
          </a:p>
          <a:p>
            <a:pPr lvl="1"/>
            <a:r>
              <a:rPr lang="en-US"/>
              <a:t>Understand the differences in lighting and appliances</a:t>
            </a:r>
          </a:p>
          <a:p>
            <a:pPr lvl="1"/>
            <a:r>
              <a:rPr lang="en-US"/>
              <a:t>Understand health and safety of the home and occupants</a:t>
            </a:r>
          </a:p>
          <a:p>
            <a:pPr lvl="1"/>
            <a:r>
              <a:rPr lang="en-US"/>
              <a:t>Understand  an energy bill</a:t>
            </a:r>
            <a:endParaRPr lang="en-US" dirty="0"/>
          </a:p>
        </p:txBody>
      </p:sp>
    </p:spTree>
    <p:extLst>
      <p:ext uri="{BB962C8B-B14F-4D97-AF65-F5344CB8AC3E}">
        <p14:creationId xmlns:p14="http://schemas.microsoft.com/office/powerpoint/2010/main" val="26096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Energy Overview</a:t>
            </a:r>
            <a:endParaRPr lang="en-US" dirty="0"/>
          </a:p>
        </p:txBody>
      </p:sp>
      <p:sp>
        <p:nvSpPr>
          <p:cNvPr id="3" name="Content Placeholder 2"/>
          <p:cNvSpPr>
            <a:spLocks noGrp="1"/>
          </p:cNvSpPr>
          <p:nvPr>
            <p:ph idx="1"/>
          </p:nvPr>
        </p:nvSpPr>
        <p:spPr/>
        <p:txBody>
          <a:bodyPr/>
          <a:lstStyle/>
          <a:p>
            <a:r>
              <a:rPr lang="en-US" dirty="0"/>
              <a:t>Energy is a measurable quantity of heat, work, or light.</a:t>
            </a:r>
          </a:p>
          <a:p>
            <a:r>
              <a:rPr lang="en-US" dirty="0"/>
              <a:t>Potential Energy: Energy that is stored like a cord of wood, a gallon of gasoline or a ton of coal, or geothermal heat source in the earth</a:t>
            </a:r>
          </a:p>
          <a:p>
            <a:r>
              <a:rPr lang="en-US" dirty="0"/>
              <a:t>Kinetic Energy: Energy that is transitional like a flame or the energy extracted from the wind by a wind turbine</a:t>
            </a:r>
          </a:p>
          <a:p>
            <a:r>
              <a:rPr lang="en-US" dirty="0"/>
              <a:t>Measured in different units</a:t>
            </a:r>
          </a:p>
          <a:p>
            <a:pPr lvl="1"/>
            <a:r>
              <a:rPr lang="en-US" dirty="0"/>
              <a:t>Calorie: The amount of energy it takes to  raise the temperature of 1 gram of water by 1° Celsius (C)</a:t>
            </a:r>
          </a:p>
          <a:p>
            <a:pPr lvl="1"/>
            <a:r>
              <a:rPr lang="en-US" dirty="0"/>
              <a:t>Joule: One calorie is equal to 4.184 joules.</a:t>
            </a:r>
          </a:p>
          <a:p>
            <a:pPr lvl="1"/>
            <a:r>
              <a:rPr lang="en-US" dirty="0"/>
              <a:t>British Thermal Unit (BTU): The amount of heat required to raise one pound of water 1° Fahrenheit (F). A kitchen match is about 1 BTU of heat.</a:t>
            </a:r>
          </a:p>
          <a:p>
            <a:pPr lvl="1"/>
            <a:r>
              <a:rPr lang="en-US" dirty="0"/>
              <a:t>kWh: kilo watt-hour</a:t>
            </a:r>
          </a:p>
          <a:p>
            <a:pPr lvl="2"/>
            <a:endParaRPr lang="en-US" dirty="0"/>
          </a:p>
        </p:txBody>
      </p:sp>
    </p:spTree>
    <p:extLst>
      <p:ext uri="{BB962C8B-B14F-4D97-AF65-F5344CB8AC3E}">
        <p14:creationId xmlns:p14="http://schemas.microsoft.com/office/powerpoint/2010/main" val="43935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956" y="1606731"/>
            <a:ext cx="3380781" cy="2286000"/>
          </a:xfrm>
        </p:spPr>
        <p:txBody>
          <a:bodyPr/>
          <a:lstStyle/>
          <a:p>
            <a:r>
              <a:rPr lang="en-US" dirty="0"/>
              <a:t>Laws of Thermodynamics</a:t>
            </a:r>
          </a:p>
        </p:txBody>
      </p:sp>
      <p:sp>
        <p:nvSpPr>
          <p:cNvPr id="3" name="Content Placeholder 2"/>
          <p:cNvSpPr>
            <a:spLocks noGrp="1"/>
          </p:cNvSpPr>
          <p:nvPr>
            <p:ph idx="1"/>
          </p:nvPr>
        </p:nvSpPr>
        <p:spPr/>
        <p:txBody>
          <a:bodyPr/>
          <a:lstStyle/>
          <a:p>
            <a:r>
              <a:rPr lang="en-US" dirty="0"/>
              <a:t>The First Law of Thermodynamics:</a:t>
            </a:r>
          </a:p>
          <a:p>
            <a:pPr lvl="1"/>
            <a:r>
              <a:rPr lang="en-US" dirty="0"/>
              <a:t>Energy can neither be created nor destroyed; it simply moves from one place to another and changes form.</a:t>
            </a:r>
          </a:p>
          <a:p>
            <a:pPr lvl="2"/>
            <a:r>
              <a:rPr lang="en-US" dirty="0"/>
              <a:t>The potential energy from gasoline becomes the automobile’s movement.</a:t>
            </a:r>
          </a:p>
          <a:p>
            <a:pPr lvl="2"/>
            <a:r>
              <a:rPr lang="en-US" dirty="0"/>
              <a:t>The kinetic energy from the wind becomes electricity.</a:t>
            </a:r>
          </a:p>
          <a:p>
            <a:pPr lvl="2"/>
            <a:endParaRPr lang="en-US" dirty="0"/>
          </a:p>
          <a:p>
            <a:r>
              <a:rPr lang="en-US" dirty="0"/>
              <a:t>The Second Law of Thermodynamics:</a:t>
            </a:r>
          </a:p>
          <a:p>
            <a:pPr lvl="1"/>
            <a:r>
              <a:rPr lang="en-US" dirty="0"/>
              <a:t>Heat moves from higher temperature regions to lower temperature regions and never the reverse unless additional energy from an outside source is applied.</a:t>
            </a:r>
          </a:p>
          <a:p>
            <a:pPr lvl="2"/>
            <a:r>
              <a:rPr lang="en-US" dirty="0"/>
              <a:t>The heated water or air from a home’s heating system transfers heat to the air for comfort.</a:t>
            </a:r>
          </a:p>
          <a:p>
            <a:pPr lvl="2"/>
            <a:r>
              <a:rPr lang="en-US" dirty="0"/>
              <a:t>The heated water from a solar thermal or geothermal heat source heats domestic water. </a:t>
            </a:r>
          </a:p>
          <a:p>
            <a:pPr lvl="2"/>
            <a:endParaRPr lang="en-US" dirty="0"/>
          </a:p>
        </p:txBody>
      </p:sp>
    </p:spTree>
    <p:extLst>
      <p:ext uri="{BB962C8B-B14F-4D97-AF65-F5344CB8AC3E}">
        <p14:creationId xmlns:p14="http://schemas.microsoft.com/office/powerpoint/2010/main" val="779056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Temperature</a:t>
            </a:r>
            <a:endParaRPr lang="en-US" dirty="0"/>
          </a:p>
        </p:txBody>
      </p:sp>
      <p:sp>
        <p:nvSpPr>
          <p:cNvPr id="3" name="Content Placeholder 2"/>
          <p:cNvSpPr>
            <a:spLocks noGrp="1"/>
          </p:cNvSpPr>
          <p:nvPr>
            <p:ph idx="1"/>
          </p:nvPr>
        </p:nvSpPr>
        <p:spPr/>
        <p:txBody>
          <a:bodyPr/>
          <a:lstStyle/>
          <a:p>
            <a:r>
              <a:rPr lang="en-US" dirty="0"/>
              <a:t>Describes how hot or cold something is</a:t>
            </a:r>
          </a:p>
          <a:p>
            <a:r>
              <a:rPr lang="en-US" dirty="0"/>
              <a:t>It is a measure of how fast molecules are moving or vibrating in a substance.</a:t>
            </a:r>
          </a:p>
          <a:p>
            <a:r>
              <a:rPr lang="en-US" dirty="0"/>
              <a:t>Molecules in a solid are stationary but vibrate faster as heat is added.</a:t>
            </a:r>
          </a:p>
          <a:p>
            <a:r>
              <a:rPr lang="en-US" dirty="0"/>
              <a:t>Heat flows because of a temperature difference between two points.</a:t>
            </a:r>
          </a:p>
          <a:p>
            <a:r>
              <a:rPr lang="en-US" dirty="0"/>
              <a:t>Different geographic regions are characterized by the amount of heating and cooling they need.</a:t>
            </a:r>
          </a:p>
          <a:p>
            <a:pPr lvl="1"/>
            <a:r>
              <a:rPr lang="en-US" dirty="0"/>
              <a:t>Heating Degree Days (HDD) is a measure of how cold a location is over a period of time relative to a base temperature, most commonly specified as 65° F.</a:t>
            </a:r>
          </a:p>
          <a:p>
            <a:pPr lvl="1"/>
            <a:r>
              <a:rPr lang="en-US" dirty="0"/>
              <a:t>Cooling Degree Days</a:t>
            </a:r>
            <a:r>
              <a:rPr lang="en-US" dirty="0">
                <a:sym typeface="Wingdings"/>
              </a:rPr>
              <a:t> (CDD) is a measure of how warm a location is over a period of time relative to a base temperature, most commonly specified as 65° F.</a:t>
            </a:r>
            <a:endParaRPr lang="en-US" dirty="0"/>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6659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Types of Heat</a:t>
            </a:r>
            <a:endParaRPr lang="en-US" dirty="0"/>
          </a:p>
        </p:txBody>
      </p:sp>
      <p:sp>
        <p:nvSpPr>
          <p:cNvPr id="3" name="Content Placeholder 2"/>
          <p:cNvSpPr>
            <a:spLocks noGrp="1"/>
          </p:cNvSpPr>
          <p:nvPr>
            <p:ph idx="1"/>
          </p:nvPr>
        </p:nvSpPr>
        <p:spPr>
          <a:xfrm>
            <a:off x="4176145" y="277586"/>
            <a:ext cx="7636103" cy="6027618"/>
          </a:xfrm>
        </p:spPr>
        <p:txBody>
          <a:bodyPr>
            <a:normAutofit/>
          </a:bodyPr>
          <a:lstStyle/>
          <a:p>
            <a:r>
              <a:rPr lang="en-US" dirty="0"/>
              <a:t>The relationship between water’s temperature and heat content is predictable.</a:t>
            </a:r>
          </a:p>
          <a:p>
            <a:pPr lvl="1"/>
            <a:r>
              <a:rPr lang="en-US" dirty="0"/>
              <a:t>This will allow us to calculate need or BTU’s.</a:t>
            </a:r>
          </a:p>
          <a:p>
            <a:pPr lvl="1"/>
            <a:r>
              <a:rPr lang="en-US" dirty="0"/>
              <a:t>Heat will always seek an equilibrium.</a:t>
            </a:r>
          </a:p>
          <a:p>
            <a:r>
              <a:rPr lang="en-US" dirty="0"/>
              <a:t>Enthalpy: Heat content of substance</a:t>
            </a:r>
          </a:p>
          <a:p>
            <a:pPr lvl="1"/>
            <a:r>
              <a:rPr lang="en-US" dirty="0"/>
              <a:t>The temperature of a given weight of material tells us how much energy that material contains.</a:t>
            </a:r>
          </a:p>
          <a:p>
            <a:r>
              <a:rPr lang="en-US" dirty="0"/>
              <a:t>Sensible Heat</a:t>
            </a:r>
          </a:p>
          <a:p>
            <a:pPr lvl="1"/>
            <a:r>
              <a:rPr lang="en-US" dirty="0"/>
              <a:t>Heat that can be felt</a:t>
            </a:r>
          </a:p>
          <a:p>
            <a:pPr lvl="1"/>
            <a:r>
              <a:rPr lang="en-US" dirty="0"/>
              <a:t>Example: The temperature of a substance goes from 40°F to 45°F.</a:t>
            </a:r>
          </a:p>
          <a:p>
            <a:r>
              <a:rPr lang="en-US" dirty="0"/>
              <a:t>Latent Heat</a:t>
            </a:r>
          </a:p>
          <a:p>
            <a:pPr lvl="1"/>
            <a:r>
              <a:rPr lang="en-US" dirty="0"/>
              <a:t>Hidden heat or a change of state</a:t>
            </a:r>
          </a:p>
          <a:p>
            <a:pPr lvl="1"/>
            <a:r>
              <a:rPr lang="en-US" dirty="0"/>
              <a:t>Example: Ice at 32°F will become a water ice mixture and remain at 32°F until all the ice is melted.</a:t>
            </a:r>
          </a:p>
        </p:txBody>
      </p:sp>
    </p:spTree>
    <p:extLst>
      <p:ext uri="{BB962C8B-B14F-4D97-AF65-F5344CB8AC3E}">
        <p14:creationId xmlns:p14="http://schemas.microsoft.com/office/powerpoint/2010/main" val="106907663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2358</TotalTime>
  <Words>1374</Words>
  <Application>Microsoft Office PowerPoint</Application>
  <PresentationFormat>Widescreen</PresentationFormat>
  <Paragraphs>129</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Retrospect</vt:lpstr>
      <vt:lpstr>Fundamentals of Energy</vt:lpstr>
      <vt:lpstr>Objectives</vt:lpstr>
      <vt:lpstr>Fundamentals of Energy</vt:lpstr>
      <vt:lpstr>Benefits of Efficiency &amp; Conservation</vt:lpstr>
      <vt:lpstr>Use of Renewable Energy</vt:lpstr>
      <vt:lpstr>Energy Overview</vt:lpstr>
      <vt:lpstr>Laws of Thermodynamics</vt:lpstr>
      <vt:lpstr>Temperature</vt:lpstr>
      <vt:lpstr>Understanding Types of Heat</vt:lpstr>
      <vt:lpstr>Understanding how heat travels</vt:lpstr>
      <vt:lpstr>Conduction and understanding the R-value</vt:lpstr>
      <vt:lpstr>Convection</vt:lpstr>
      <vt:lpstr>Radiation</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Carlson</dc:creator>
  <cp:lastModifiedBy>Madeline Wagner</cp:lastModifiedBy>
  <cp:revision>200</cp:revision>
  <cp:lastPrinted>2017-10-01T16:21:22Z</cp:lastPrinted>
  <dcterms:created xsi:type="dcterms:W3CDTF">2017-10-01T16:12:52Z</dcterms:created>
  <dcterms:modified xsi:type="dcterms:W3CDTF">2019-02-19T15:38:58Z</dcterms:modified>
</cp:coreProperties>
</file>