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347" r:id="rId2"/>
    <p:sldId id="348" r:id="rId3"/>
    <p:sldId id="349" r:id="rId4"/>
    <p:sldId id="350" r:id="rId5"/>
    <p:sldId id="351" r:id="rId6"/>
    <p:sldId id="352" r:id="rId7"/>
    <p:sldId id="353" r:id="rId8"/>
    <p:sldId id="354" r:id="rId9"/>
    <p:sldId id="355" r:id="rId10"/>
    <p:sldId id="356" r:id="rId11"/>
    <p:sldId id="357" r:id="rId12"/>
    <p:sldId id="358" r:id="rId13"/>
    <p:sldId id="359" r:id="rId14"/>
    <p:sldId id="3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ine Wagner" initials="MW" lastIdx="1" clrIdx="0">
    <p:extLst>
      <p:ext uri="{19B8F6BF-5375-455C-9EA6-DF929625EA0E}">
        <p15:presenceInfo xmlns:p15="http://schemas.microsoft.com/office/powerpoint/2012/main" userId="Madeline Wa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3"/>
    <p:restoredTop sz="92743"/>
  </p:normalViewPr>
  <p:slideViewPr>
    <p:cSldViewPr snapToGrid="0" snapToObjects="1">
      <p:cViewPr varScale="1">
        <p:scale>
          <a:sx n="66" d="100"/>
          <a:sy n="66" d="100"/>
        </p:scale>
        <p:origin x="96" y="300"/>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a:t>
            </a:fld>
            <a:endParaRPr lang="en-US"/>
          </a:p>
        </p:txBody>
      </p:sp>
    </p:spTree>
    <p:extLst>
      <p:ext uri="{BB962C8B-B14F-4D97-AF65-F5344CB8AC3E}">
        <p14:creationId xmlns:p14="http://schemas.microsoft.com/office/powerpoint/2010/main" val="416324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BDDF-FD2F-E24A-BD49-68AD749AF181}" type="slidenum">
              <a:rPr lang="en-US" smtClean="0"/>
              <a:t>2</a:t>
            </a:fld>
            <a:endParaRPr lang="en-US"/>
          </a:p>
        </p:txBody>
      </p:sp>
    </p:spTree>
    <p:extLst>
      <p:ext uri="{BB962C8B-B14F-4D97-AF65-F5344CB8AC3E}">
        <p14:creationId xmlns:p14="http://schemas.microsoft.com/office/powerpoint/2010/main" val="12663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 Heat Pump Cycle</a:t>
            </a:r>
          </a:p>
        </p:txBody>
      </p:sp>
    </p:spTree>
    <p:extLst>
      <p:ext uri="{BB962C8B-B14F-4D97-AF65-F5344CB8AC3E}">
        <p14:creationId xmlns:p14="http://schemas.microsoft.com/office/powerpoint/2010/main" val="42409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4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 Heat Pump Cycle</a:t>
            </a:r>
          </a:p>
        </p:txBody>
      </p:sp>
    </p:spTree>
    <p:extLst>
      <p:ext uri="{BB962C8B-B14F-4D97-AF65-F5344CB8AC3E}">
        <p14:creationId xmlns:p14="http://schemas.microsoft.com/office/powerpoint/2010/main" val="210628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229742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47927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54603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9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178990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3/26/2019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6" r:id="rId3"/>
    <p:sldLayoutId id="2147483678" r:id="rId4"/>
    <p:sldLayoutId id="2147483679" r:id="rId5"/>
    <p:sldLayoutId id="2147483680" r:id="rId6"/>
    <p:sldLayoutId id="2147483681" r:id="rId7"/>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Geothermal Systems</a:t>
            </a:r>
            <a:endParaRPr lang="en-US" dirty="0"/>
          </a:p>
        </p:txBody>
      </p:sp>
      <p:sp>
        <p:nvSpPr>
          <p:cNvPr id="3" name="Subtitle 2"/>
          <p:cNvSpPr>
            <a:spLocks noGrp="1"/>
          </p:cNvSpPr>
          <p:nvPr>
            <p:ph type="subTitle" idx="1"/>
          </p:nvPr>
        </p:nvSpPr>
        <p:spPr>
          <a:xfrm>
            <a:off x="1097280" y="4507379"/>
            <a:ext cx="10058400" cy="1143000"/>
          </a:xfrm>
        </p:spPr>
        <p:txBody>
          <a:bodyPr>
            <a:normAutofit/>
          </a:bodyPr>
          <a:lstStyle/>
          <a:p>
            <a:r>
              <a:rPr lang="en-US" dirty="0"/>
              <a:t>The Refrigeration and heat pump Cycle utilized with Geothermal</a:t>
            </a:r>
          </a:p>
        </p:txBody>
      </p:sp>
      <p:sp>
        <p:nvSpPr>
          <p:cNvPr id="4"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pic>
        <p:nvPicPr>
          <p:cNvPr id="5" name="Shape 98"/>
          <p:cNvPicPr preferRelativeResize="0"/>
          <p:nvPr/>
        </p:nvPicPr>
        <p:blipFill rotWithShape="1">
          <a:blip r:embed="rId3">
            <a:alphaModFix/>
          </a:blip>
          <a:srcRect/>
          <a:stretch/>
        </p:blipFill>
        <p:spPr>
          <a:xfrm>
            <a:off x="11099802" y="6472599"/>
            <a:ext cx="938213" cy="344486"/>
          </a:xfrm>
          <a:prstGeom prst="rect">
            <a:avLst/>
          </a:prstGeom>
          <a:noFill/>
          <a:ln>
            <a:noFill/>
          </a:ln>
        </p:spPr>
      </p:pic>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Refrigeration Cycle</a:t>
            </a:r>
            <a:br>
              <a:rPr lang="en-US" dirty="0"/>
            </a:br>
            <a:endParaRPr lang="en-US" dirty="0"/>
          </a:p>
        </p:txBody>
      </p:sp>
      <p:sp>
        <p:nvSpPr>
          <p:cNvPr id="6" name="TextBox 7"/>
          <p:cNvSpPr txBox="1"/>
          <p:nvPr/>
        </p:nvSpPr>
        <p:spPr>
          <a:xfrm>
            <a:off x="5436297" y="5791070"/>
            <a:ext cx="547387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err="1" smtClean="0"/>
              <a:t>Wgisol</a:t>
            </a:r>
            <a:r>
              <a:rPr lang="en-US" sz="800" dirty="0" smtClean="0"/>
              <a:t>. [CC </a:t>
            </a:r>
            <a:r>
              <a:rPr lang="en-US" sz="800" dirty="0"/>
              <a:t>BY-SA </a:t>
            </a:r>
            <a:r>
              <a:rPr lang="en-US" sz="800" dirty="0" smtClean="0"/>
              <a:t>4.0]. Retrieved from  </a:t>
            </a:r>
            <a:r>
              <a:rPr lang="en-US" sz="800" dirty="0"/>
              <a:t>https://commons.wikimedia.org/w/index.php?curid=53596458</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0179" y="250521"/>
            <a:ext cx="6806187" cy="5578841"/>
          </a:xfrm>
        </p:spPr>
      </p:pic>
    </p:spTree>
    <p:extLst>
      <p:ext uri="{BB962C8B-B14F-4D97-AF65-F5344CB8AC3E}">
        <p14:creationId xmlns:p14="http://schemas.microsoft.com/office/powerpoint/2010/main" val="75915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Reversing Valve</a:t>
            </a:r>
            <a:endParaRPr lang="en-US" dirty="0"/>
          </a:p>
        </p:txBody>
      </p:sp>
      <p:sp>
        <p:nvSpPr>
          <p:cNvPr id="3" name="Content Placeholder 2"/>
          <p:cNvSpPr>
            <a:spLocks noGrp="1"/>
          </p:cNvSpPr>
          <p:nvPr>
            <p:ph idx="1"/>
          </p:nvPr>
        </p:nvSpPr>
        <p:spPr/>
        <p:txBody>
          <a:bodyPr/>
          <a:lstStyle/>
          <a:p>
            <a:r>
              <a:rPr lang="en-US" dirty="0"/>
              <a:t>The reversing valve is the component added to the normal air conditioning unit to reverse the flow of refrigerant in a system.</a:t>
            </a:r>
          </a:p>
          <a:p>
            <a:r>
              <a:rPr lang="en-US" dirty="0"/>
              <a:t>The valve will be set up fail-safe.</a:t>
            </a:r>
          </a:p>
          <a:p>
            <a:endParaRPr lang="en-US" dirty="0"/>
          </a:p>
          <a:p>
            <a:pPr lvl="1"/>
            <a:endParaRPr lang="en-US" dirty="0"/>
          </a:p>
          <a:p>
            <a:pPr lvl="1"/>
            <a:endParaRPr lang="en-US" dirty="0"/>
          </a:p>
        </p:txBody>
      </p:sp>
      <p:sp>
        <p:nvSpPr>
          <p:cNvPr id="5" name="TextBox 7"/>
          <p:cNvSpPr txBox="1"/>
          <p:nvPr/>
        </p:nvSpPr>
        <p:spPr>
          <a:xfrm>
            <a:off x="5663819" y="5539618"/>
            <a:ext cx="4935253"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l-PL" sz="800" dirty="0"/>
              <a:t>W4kda [CC BY </a:t>
            </a:r>
            <a:r>
              <a:rPr lang="pl-PL" sz="800" dirty="0" smtClean="0"/>
              <a:t>3.0</a:t>
            </a:r>
            <a:r>
              <a:rPr lang="en-US" sz="800" dirty="0" smtClean="0"/>
              <a:t>]. </a:t>
            </a:r>
            <a:r>
              <a:rPr lang="en-US" sz="800" dirty="0"/>
              <a:t>Retrieved from https://commons.wikimedia.org/wiki/File:ReversingValve-1465x1440.jpg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34" r="-329"/>
          <a:stretch/>
        </p:blipFill>
        <p:spPr>
          <a:xfrm>
            <a:off x="5663819" y="1606731"/>
            <a:ext cx="4720257" cy="3813634"/>
          </a:xfrm>
          <a:prstGeom prst="rect">
            <a:avLst/>
          </a:prstGeom>
        </p:spPr>
      </p:pic>
    </p:spTree>
    <p:extLst>
      <p:ext uri="{BB962C8B-B14F-4D97-AF65-F5344CB8AC3E}">
        <p14:creationId xmlns:p14="http://schemas.microsoft.com/office/powerpoint/2010/main" val="109377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mode</a:t>
            </a:r>
            <a:endParaRPr lang="en-US" dirty="0"/>
          </a:p>
        </p:txBody>
      </p:sp>
      <p:sp>
        <p:nvSpPr>
          <p:cNvPr id="3" name="Content Placeholder 2"/>
          <p:cNvSpPr>
            <a:spLocks noGrp="1"/>
          </p:cNvSpPr>
          <p:nvPr>
            <p:ph idx="1"/>
          </p:nvPr>
        </p:nvSpPr>
        <p:spPr/>
        <p:txBody>
          <a:bodyPr/>
          <a:lstStyle/>
          <a:p>
            <a:pPr marL="201168" lvl="1" indent="0">
              <a:buNone/>
            </a:pPr>
            <a:endParaRPr lang="en-US" dirty="0"/>
          </a:p>
          <a:p>
            <a:pPr marL="201168" lvl="1" indent="0">
              <a:buNone/>
            </a:pPr>
            <a:endParaRPr lang="en-US" dirty="0"/>
          </a:p>
          <a:p>
            <a:pPr lvl="1"/>
            <a:endParaRPr lang="en-US" dirty="0"/>
          </a:p>
        </p:txBody>
      </p:sp>
      <p:sp>
        <p:nvSpPr>
          <p:cNvPr id="6" name="TextBox 7"/>
          <p:cNvSpPr txBox="1"/>
          <p:nvPr/>
        </p:nvSpPr>
        <p:spPr>
          <a:xfrm>
            <a:off x="4833257" y="5805715"/>
            <a:ext cx="571862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Northeast Iowa Community College [Pubic domain]. </a:t>
            </a: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086" y="277586"/>
            <a:ext cx="6795788" cy="5336220"/>
          </a:xfrm>
          <a:prstGeom prst="rect">
            <a:avLst/>
          </a:prstGeom>
        </p:spPr>
      </p:pic>
    </p:spTree>
    <p:extLst>
      <p:ext uri="{BB962C8B-B14F-4D97-AF65-F5344CB8AC3E}">
        <p14:creationId xmlns:p14="http://schemas.microsoft.com/office/powerpoint/2010/main" val="9991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a:t>
            </a:r>
            <a:br>
              <a:rPr lang="en-US" dirty="0"/>
            </a:br>
            <a:r>
              <a:rPr lang="en-US" dirty="0"/>
              <a:t>Mode</a:t>
            </a:r>
          </a:p>
        </p:txBody>
      </p:sp>
      <p:sp>
        <p:nvSpPr>
          <p:cNvPr id="3" name="Content Placeholder 2"/>
          <p:cNvSpPr>
            <a:spLocks noGrp="1"/>
          </p:cNvSpPr>
          <p:nvPr>
            <p:ph idx="1"/>
          </p:nvPr>
        </p:nvSpPr>
        <p:spPr/>
        <p:txBody>
          <a:bodyPr/>
          <a:lstStyle/>
          <a:p>
            <a:pPr marL="201168" lvl="1" indent="0">
              <a:buNone/>
            </a:pPr>
            <a:endParaRPr lang="en-US" dirty="0"/>
          </a:p>
          <a:p>
            <a:pPr marL="201168" lvl="1" indent="0">
              <a:buNone/>
            </a:pPr>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30" y="258717"/>
            <a:ext cx="7039333" cy="5605791"/>
          </a:xfrm>
          <a:prstGeom prst="rect">
            <a:avLst/>
          </a:prstGeom>
        </p:spPr>
      </p:pic>
      <p:sp>
        <p:nvSpPr>
          <p:cNvPr id="14" name="TextBox 13"/>
          <p:cNvSpPr txBox="1"/>
          <p:nvPr/>
        </p:nvSpPr>
        <p:spPr>
          <a:xfrm rot="10800000" flipV="1">
            <a:off x="6852913" y="5803139"/>
            <a:ext cx="2641815"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Northeast Iowa Community College [Public Domain]</a:t>
            </a:r>
            <a:endParaRPr lang="en-US" sz="800" dirty="0"/>
          </a:p>
        </p:txBody>
      </p:sp>
    </p:spTree>
    <p:extLst>
      <p:ext uri="{BB962C8B-B14F-4D97-AF65-F5344CB8AC3E}">
        <p14:creationId xmlns:p14="http://schemas.microsoft.com/office/powerpoint/2010/main" val="35610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p:txBody>
          <a:bodyPr/>
          <a:lstStyle/>
          <a:p>
            <a:pPr marL="0" indent="0">
              <a:buNone/>
            </a:pPr>
            <a:r>
              <a:rPr lang="en-US" dirty="0"/>
              <a:t>Upon completion of this unit, students should be </a:t>
            </a:r>
            <a:r>
              <a:rPr lang="en-US"/>
              <a:t>able to</a:t>
            </a:r>
            <a:endParaRPr lang="en-US" dirty="0"/>
          </a:p>
          <a:p>
            <a:r>
              <a:rPr lang="en-US" dirty="0"/>
              <a:t>Define the meaning of basic geothermal terms</a:t>
            </a:r>
          </a:p>
          <a:p>
            <a:r>
              <a:rPr lang="en-US" dirty="0"/>
              <a:t>Define the components of the refrigeration cycle</a:t>
            </a:r>
          </a:p>
          <a:p>
            <a:r>
              <a:rPr lang="en-US" dirty="0"/>
              <a:t>Explain the refrigeration cycle and the movement of energy</a:t>
            </a:r>
          </a:p>
          <a:p>
            <a:r>
              <a:rPr lang="en-US" dirty="0"/>
              <a:t>Explain the purpose of the reversing valve</a:t>
            </a:r>
          </a:p>
          <a:p>
            <a:r>
              <a:rPr lang="en-US" dirty="0"/>
              <a:t>Explain the operation of the heat pump in the summer and winter modes</a:t>
            </a:r>
          </a:p>
          <a:p>
            <a:pPr lvl="1"/>
            <a:endParaRPr lang="en-US" dirty="0"/>
          </a:p>
          <a:p>
            <a:pPr lvl="1"/>
            <a:endParaRPr lang="en-US" dirty="0"/>
          </a:p>
          <a:p>
            <a:pPr lvl="1"/>
            <a:endParaRPr lang="en-US" dirty="0"/>
          </a:p>
          <a:p>
            <a:pPr lvl="1"/>
            <a:endParaRPr lang="en-US" dirty="0"/>
          </a:p>
        </p:txBody>
      </p:sp>
      <p:sp>
        <p:nvSpPr>
          <p:cNvPr id="5" name="TextBox 4"/>
          <p:cNvSpPr txBox="1"/>
          <p:nvPr/>
        </p:nvSpPr>
        <p:spPr>
          <a:xfrm>
            <a:off x="9893300" y="508000"/>
            <a:ext cx="184731" cy="369332"/>
          </a:xfrm>
          <a:prstGeom prst="rect">
            <a:avLst/>
          </a:prstGeom>
          <a:noFill/>
        </p:spPr>
        <p:txBody>
          <a:bodyPr wrap="none" rtlCol="0">
            <a:spAutoFit/>
          </a:bodyPr>
          <a:lstStyle/>
          <a:p>
            <a:endParaRPr lang="en-US" dirty="0"/>
          </a:p>
        </p:txBody>
      </p:sp>
      <p:sp>
        <p:nvSpPr>
          <p:cNvPr id="6" name="TextBox 5"/>
          <p:cNvSpPr txBox="1"/>
          <p:nvPr/>
        </p:nvSpPr>
        <p:spPr>
          <a:xfrm>
            <a:off x="127320" y="5960959"/>
            <a:ext cx="3796496" cy="861774"/>
          </a:xfrm>
          <a:prstGeom prst="rect">
            <a:avLst/>
          </a:prstGeom>
          <a:noFill/>
        </p:spPr>
        <p:txBody>
          <a:bodyPr wrap="square" rtlCol="0">
            <a:spAutoFit/>
          </a:bodyPr>
          <a:lstStyle/>
          <a:p>
            <a:r>
              <a:rPr lang="en-US" sz="1000" dirty="0"/>
              <a:t>“This presentation was prepared by Northeast Iowa Community College under award EG-17-004 from the Iowa Energy Center. Any opinions, findings, and conclusions or recommendations expressed in this material are those of the author(s) and do not necessarily reflect the views of the Iowa Energy Center.”</a:t>
            </a:r>
          </a:p>
        </p:txBody>
      </p:sp>
    </p:spTree>
    <p:extLst>
      <p:ext uri="{BB962C8B-B14F-4D97-AF65-F5344CB8AC3E}">
        <p14:creationId xmlns:p14="http://schemas.microsoft.com/office/powerpoint/2010/main" val="355397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br>
              <a:rPr lang="en-US"/>
            </a:br>
            <a:endParaRPr lang="en-US" dirty="0"/>
          </a:p>
        </p:txBody>
      </p:sp>
      <p:sp>
        <p:nvSpPr>
          <p:cNvPr id="3" name="Content Placeholder 2"/>
          <p:cNvSpPr>
            <a:spLocks noGrp="1"/>
          </p:cNvSpPr>
          <p:nvPr>
            <p:ph idx="1"/>
          </p:nvPr>
        </p:nvSpPr>
        <p:spPr/>
        <p:txBody>
          <a:bodyPr/>
          <a:lstStyle/>
          <a:p>
            <a:r>
              <a:rPr lang="en-US" dirty="0"/>
              <a:t>The objective of this unit is to present the student with basic geothermal terms and the refrigeration cycle/heat pump cycle used in geothermal. Upon completion, the student will have an understanding of the following:</a:t>
            </a:r>
          </a:p>
          <a:p>
            <a:r>
              <a:rPr lang="en-US" dirty="0"/>
              <a:t>Basic geothermal terminology</a:t>
            </a:r>
          </a:p>
          <a:p>
            <a:r>
              <a:rPr lang="en-US" dirty="0"/>
              <a:t>The basic layout of different loop configurations</a:t>
            </a:r>
          </a:p>
          <a:p>
            <a:r>
              <a:rPr lang="en-US" dirty="0"/>
              <a:t>Latent and sensible heat</a:t>
            </a:r>
          </a:p>
          <a:p>
            <a:r>
              <a:rPr lang="en-US" dirty="0"/>
              <a:t>The refrigeration cycle and heat transfer pump cycle (see above)</a:t>
            </a:r>
          </a:p>
          <a:p>
            <a:r>
              <a:rPr lang="en-US" dirty="0"/>
              <a:t>Refrigeration components</a:t>
            </a:r>
          </a:p>
          <a:p>
            <a:r>
              <a:rPr lang="en-US" dirty="0"/>
              <a:t>The purpose of the reversing valve</a:t>
            </a:r>
          </a:p>
          <a:p>
            <a:endParaRPr lang="en-US" dirty="0"/>
          </a:p>
        </p:txBody>
      </p:sp>
    </p:spTree>
    <p:extLst>
      <p:ext uri="{BB962C8B-B14F-4D97-AF65-F5344CB8AC3E}">
        <p14:creationId xmlns:p14="http://schemas.microsoft.com/office/powerpoint/2010/main" val="166189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Geothermal </a:t>
            </a:r>
            <a:br>
              <a:rPr lang="en-US"/>
            </a:br>
            <a:r>
              <a:rPr lang="en-US"/>
              <a:t>Basics</a:t>
            </a:r>
            <a:endParaRPr lang="en-US" dirty="0"/>
          </a:p>
        </p:txBody>
      </p:sp>
      <p:sp>
        <p:nvSpPr>
          <p:cNvPr id="3" name="Content Placeholder 2"/>
          <p:cNvSpPr>
            <a:spLocks noGrp="1"/>
          </p:cNvSpPr>
          <p:nvPr>
            <p:ph idx="1"/>
          </p:nvPr>
        </p:nvSpPr>
        <p:spPr/>
        <p:txBody>
          <a:bodyPr/>
          <a:lstStyle/>
          <a:p>
            <a:r>
              <a:rPr lang="en-US"/>
              <a:t>The concept of geothermal utilizes the earth’s crust as the medium for transferring energy.</a:t>
            </a:r>
          </a:p>
          <a:p>
            <a:r>
              <a:rPr lang="en-US"/>
              <a:t>One of the most sustainable sources of alternative energy</a:t>
            </a:r>
          </a:p>
          <a:p>
            <a:r>
              <a:rPr lang="en-US"/>
              <a:t>Does not contribute to global warming</a:t>
            </a:r>
          </a:p>
          <a:p>
            <a:r>
              <a:rPr lang="en-US"/>
              <a:t>A form of renewable source that is independent of the sun, the ultimate source of geothermal energy comes from within the earth.</a:t>
            </a:r>
          </a:p>
          <a:p>
            <a:r>
              <a:rPr lang="en-US"/>
              <a:t> The earth functions as a massive thermal “battery.” </a:t>
            </a:r>
          </a:p>
          <a:p>
            <a:r>
              <a:rPr lang="en-US"/>
              <a:t>A geothermal heat source is a substance that is used to supply energy, and a heat sink is a substance to reject heat.</a:t>
            </a:r>
          </a:p>
          <a:p>
            <a:pPr lvl="1"/>
            <a:r>
              <a:rPr lang="en-US"/>
              <a:t>The ground has the ability to be used as a heat source and a heat sink.</a:t>
            </a:r>
          </a:p>
          <a:p>
            <a:pPr lvl="1"/>
            <a:r>
              <a:rPr lang="en-US"/>
              <a:t>Soil composition and moisture content influence the thermal conductivity.</a:t>
            </a:r>
          </a:p>
          <a:p>
            <a:endParaRPr lang="en-US" dirty="0"/>
          </a:p>
        </p:txBody>
      </p:sp>
    </p:spTree>
    <p:extLst>
      <p:ext uri="{BB962C8B-B14F-4D97-AF65-F5344CB8AC3E}">
        <p14:creationId xmlns:p14="http://schemas.microsoft.com/office/powerpoint/2010/main" val="57797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Geothermal</a:t>
            </a:r>
            <a:br>
              <a:rPr lang="en-US"/>
            </a:br>
            <a:r>
              <a:rPr lang="en-US"/>
              <a:t>Basics</a:t>
            </a:r>
            <a:br>
              <a:rPr lang="en-US"/>
            </a:br>
            <a:endParaRPr lang="en-US" dirty="0"/>
          </a:p>
        </p:txBody>
      </p:sp>
      <p:sp>
        <p:nvSpPr>
          <p:cNvPr id="3" name="Content Placeholder 2"/>
          <p:cNvSpPr>
            <a:spLocks noGrp="1"/>
          </p:cNvSpPr>
          <p:nvPr>
            <p:ph idx="1"/>
          </p:nvPr>
        </p:nvSpPr>
        <p:spPr/>
        <p:txBody>
          <a:bodyPr/>
          <a:lstStyle/>
          <a:p>
            <a:r>
              <a:rPr lang="en-US" dirty="0"/>
              <a:t>A geothermal heat pump moves the Btu’s for heating and cooling rather than creates new Btu’s.</a:t>
            </a:r>
          </a:p>
          <a:p>
            <a:pPr lvl="1"/>
            <a:r>
              <a:rPr lang="en-US" dirty="0"/>
              <a:t>By doing this, the source energy needed to operate a geothermal system is significantly less compared to a normal gas furnace or electricity for an air conditioner.</a:t>
            </a:r>
          </a:p>
          <a:p>
            <a:pPr lvl="1"/>
            <a:r>
              <a:rPr lang="en-US" dirty="0"/>
              <a:t>Some geothermal systems include a </a:t>
            </a:r>
            <a:r>
              <a:rPr lang="en-US" dirty="0" err="1"/>
              <a:t>desuperheater</a:t>
            </a:r>
            <a:r>
              <a:rPr lang="en-US" dirty="0"/>
              <a:t>, which is an auxiliary heat exchanger to help pre-heat DHW.</a:t>
            </a:r>
          </a:p>
          <a:p>
            <a:pPr lvl="1"/>
            <a:r>
              <a:rPr lang="en-US" dirty="0"/>
              <a:t>Some estimates by the US. Department of Energy indicate that the average geothermal system can provide 60% of an average home’s hot water.</a:t>
            </a:r>
          </a:p>
          <a:p>
            <a:r>
              <a:rPr lang="en-US" dirty="0"/>
              <a:t>The transfer of energy is made possible by tubes buried 5 feet below the surface or in a pond. (Closed Loop)</a:t>
            </a:r>
          </a:p>
          <a:p>
            <a:r>
              <a:rPr lang="en-US" dirty="0"/>
              <a:t>An open loop system is where water is taken from the water table and put back into the water table after transferring heat.</a:t>
            </a:r>
          </a:p>
        </p:txBody>
      </p:sp>
    </p:spTree>
    <p:extLst>
      <p:ext uri="{BB962C8B-B14F-4D97-AF65-F5344CB8AC3E}">
        <p14:creationId xmlns:p14="http://schemas.microsoft.com/office/powerpoint/2010/main" val="151168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Geothermal Loop Configurations</a:t>
            </a:r>
            <a:br>
              <a:rPr lang="en-US" dirty="0"/>
            </a:br>
            <a:endParaRPr lang="en-US" dirty="0"/>
          </a:p>
        </p:txBody>
      </p:sp>
      <p:sp>
        <p:nvSpPr>
          <p:cNvPr id="5" name="TextBox 7"/>
          <p:cNvSpPr txBox="1"/>
          <p:nvPr/>
        </p:nvSpPr>
        <p:spPr>
          <a:xfrm rot="10800000" flipV="1">
            <a:off x="5035462" y="5157148"/>
            <a:ext cx="5887233"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err="1" smtClean="0"/>
              <a:t>WGisol</a:t>
            </a:r>
            <a:r>
              <a:rPr lang="en-US" sz="800" dirty="0" smtClean="0"/>
              <a:t>. [CC-BY 4.0]. Retrieved from https://en.wikipedia.org/wiki/File:ETI-FS_Loop_Diagrams,_01.26.11.jpg  </a:t>
            </a:r>
            <a:endParaRPr lang="en-US" sz="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080" b="5808"/>
          <a:stretch/>
        </p:blipFill>
        <p:spPr>
          <a:xfrm>
            <a:off x="4373290" y="914400"/>
            <a:ext cx="7444987" cy="4271375"/>
          </a:xfrm>
          <a:prstGeom prst="rect">
            <a:avLst/>
          </a:prstGeom>
        </p:spPr>
      </p:pic>
    </p:spTree>
    <p:extLst>
      <p:ext uri="{BB962C8B-B14F-4D97-AF65-F5344CB8AC3E}">
        <p14:creationId xmlns:p14="http://schemas.microsoft.com/office/powerpoint/2010/main" val="4046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Sensible and Latent Changes</a:t>
            </a:r>
            <a:endParaRPr lang="en-US" dirty="0"/>
          </a:p>
        </p:txBody>
      </p:sp>
      <p:sp>
        <p:nvSpPr>
          <p:cNvPr id="3" name="Content Placeholder 2"/>
          <p:cNvSpPr>
            <a:spLocks noGrp="1"/>
          </p:cNvSpPr>
          <p:nvPr>
            <p:ph idx="1"/>
          </p:nvPr>
        </p:nvSpPr>
        <p:spPr/>
        <p:txBody>
          <a:bodyPr/>
          <a:lstStyle/>
          <a:p>
            <a:r>
              <a:rPr lang="en-US" dirty="0"/>
              <a:t>The BTU’s in a geothermal system are moved by the refrigeration system.</a:t>
            </a:r>
          </a:p>
          <a:p>
            <a:r>
              <a:rPr lang="en-US" dirty="0"/>
              <a:t>Sensible Heat: Heat that can be felt</a:t>
            </a:r>
          </a:p>
          <a:p>
            <a:r>
              <a:rPr lang="en-US" dirty="0"/>
              <a:t>Latent Heat: Hidden heat or a change of 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67230" y="2151218"/>
            <a:ext cx="3729181" cy="4825999"/>
          </a:xfrm>
          <a:prstGeom prst="rect">
            <a:avLst/>
          </a:prstGeom>
        </p:spPr>
      </p:pic>
      <p:sp>
        <p:nvSpPr>
          <p:cNvPr id="5" name="TextBox 7"/>
          <p:cNvSpPr txBox="1"/>
          <p:nvPr/>
        </p:nvSpPr>
        <p:spPr>
          <a:xfrm flipH="1">
            <a:off x="6250488" y="5734104"/>
            <a:ext cx="3651001"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Northeast Iowa Community College. [CC-BY 4.0]. </a:t>
            </a:r>
            <a:endParaRPr lang="en-US" sz="800" dirty="0"/>
          </a:p>
        </p:txBody>
      </p:sp>
    </p:spTree>
    <p:extLst>
      <p:ext uri="{BB962C8B-B14F-4D97-AF65-F5344CB8AC3E}">
        <p14:creationId xmlns:p14="http://schemas.microsoft.com/office/powerpoint/2010/main" val="149566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Refrigeration Cycle</a:t>
            </a:r>
            <a:br>
              <a:rPr lang="en-US"/>
            </a:br>
            <a:endParaRPr lang="en-US" dirty="0"/>
          </a:p>
        </p:txBody>
      </p:sp>
      <p:sp>
        <p:nvSpPr>
          <p:cNvPr id="3" name="Content Placeholder 2"/>
          <p:cNvSpPr>
            <a:spLocks noGrp="1"/>
          </p:cNvSpPr>
          <p:nvPr>
            <p:ph idx="1"/>
          </p:nvPr>
        </p:nvSpPr>
        <p:spPr/>
        <p:txBody>
          <a:bodyPr/>
          <a:lstStyle/>
          <a:p>
            <a:r>
              <a:rPr lang="en-US"/>
              <a:t>The purpose of the air conditioning cycle is to take heat where it is not wanted and move it to a place where it is unobjectionable. </a:t>
            </a:r>
          </a:p>
          <a:p>
            <a:pPr lvl="1"/>
            <a:r>
              <a:rPr lang="en-US"/>
              <a:t>In the summer, we remove heat from the house and put it in the ground.</a:t>
            </a:r>
          </a:p>
          <a:p>
            <a:pPr lvl="1"/>
            <a:r>
              <a:rPr lang="en-US"/>
              <a:t>In the winter, we remove heat from the ground and put it in the house.</a:t>
            </a:r>
          </a:p>
          <a:p>
            <a:pPr lvl="1"/>
            <a:endParaRPr lang="en-US"/>
          </a:p>
          <a:p>
            <a:r>
              <a:rPr lang="en-US"/>
              <a:t>The units contain refrigerants.</a:t>
            </a:r>
          </a:p>
          <a:p>
            <a:pPr lvl="1"/>
            <a:r>
              <a:rPr lang="en-US"/>
              <a:t>The refrigerant will absorb heat by evaporation.</a:t>
            </a:r>
          </a:p>
          <a:p>
            <a:pPr lvl="1"/>
            <a:r>
              <a:rPr lang="en-US"/>
              <a:t>The refrigerant will release heat by condensation.</a:t>
            </a:r>
          </a:p>
          <a:p>
            <a:pPr lvl="1"/>
            <a:endParaRPr lang="en-US"/>
          </a:p>
          <a:p>
            <a:r>
              <a:rPr lang="en-US"/>
              <a:t>The geothermal system utilizes a heat pump, which is the same as that used in an air conditioner but can change the direction of refrigerant flow.</a:t>
            </a:r>
            <a:endParaRPr lang="en-US" dirty="0"/>
          </a:p>
        </p:txBody>
      </p:sp>
    </p:spTree>
    <p:extLst>
      <p:ext uri="{BB962C8B-B14F-4D97-AF65-F5344CB8AC3E}">
        <p14:creationId xmlns:p14="http://schemas.microsoft.com/office/powerpoint/2010/main" val="147558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Refrigeration </a:t>
            </a:r>
            <a:br>
              <a:rPr lang="en-US"/>
            </a:br>
            <a:r>
              <a:rPr lang="en-US"/>
              <a:t>Components</a:t>
            </a:r>
            <a:endParaRPr lang="en-US" dirty="0"/>
          </a:p>
        </p:txBody>
      </p:sp>
      <p:sp>
        <p:nvSpPr>
          <p:cNvPr id="3" name="Content Placeholder 2"/>
          <p:cNvSpPr>
            <a:spLocks noGrp="1"/>
          </p:cNvSpPr>
          <p:nvPr>
            <p:ph idx="1"/>
          </p:nvPr>
        </p:nvSpPr>
        <p:spPr>
          <a:xfrm>
            <a:off x="4176146" y="-48090"/>
            <a:ext cx="7511350" cy="6027618"/>
          </a:xfrm>
        </p:spPr>
        <p:txBody>
          <a:bodyPr/>
          <a:lstStyle/>
          <a:p>
            <a:r>
              <a:rPr lang="en-US" dirty="0"/>
              <a:t>Compressor: The compressor is a vapor pump that will take low -pressure, superheated vapor and compress it to a high-pressure superheated vapor.</a:t>
            </a:r>
          </a:p>
          <a:p>
            <a:r>
              <a:rPr lang="en-US" dirty="0"/>
              <a:t>Condenser: The condenser releases heat by the condensation of the superheated refrigerant. Both sensible and latent changes occur in the condenser.</a:t>
            </a:r>
          </a:p>
          <a:p>
            <a:r>
              <a:rPr lang="en-US" dirty="0"/>
              <a:t>Metering Device: The metering device takes high-pressure, high temperature liquid and reduces it to low-pressure, low-temperature liquid. This device controls the boiling point of the refrigerant.</a:t>
            </a:r>
          </a:p>
          <a:p>
            <a:r>
              <a:rPr lang="en-US" dirty="0"/>
              <a:t>Evaporator: The evaporator will take low-pressure, low-temperature liquid refrigerant and absorb heat, causing the liquid to turn to a vapor.</a:t>
            </a:r>
          </a:p>
          <a:p>
            <a:pPr lvl="1"/>
            <a:endParaRPr lang="en-US" dirty="0"/>
          </a:p>
        </p:txBody>
      </p:sp>
      <p:sp>
        <p:nvSpPr>
          <p:cNvPr id="4" name="TextBox 3"/>
          <p:cNvSpPr txBox="1"/>
          <p:nvPr/>
        </p:nvSpPr>
        <p:spPr>
          <a:xfrm>
            <a:off x="5373665" y="6424644"/>
            <a:ext cx="3231716" cy="338554"/>
          </a:xfrm>
          <a:prstGeom prst="rect">
            <a:avLst/>
          </a:prstGeom>
          <a:noFill/>
        </p:spPr>
        <p:txBody>
          <a:bodyPr wrap="square" rtlCol="0">
            <a:spAutoFit/>
          </a:bodyPr>
          <a:lstStyle/>
          <a:p>
            <a:r>
              <a:rPr lang="en-US" sz="800" dirty="0"/>
              <a:t>Pbroks13 [CC BY </a:t>
            </a:r>
            <a:r>
              <a:rPr lang="en-US" sz="800" dirty="0" smtClean="0"/>
              <a:t>3.0]. </a:t>
            </a:r>
            <a:r>
              <a:rPr lang="en-US" sz="800" dirty="0"/>
              <a:t>Retrieved from https://commons.wikimedia.org/wiki/File:Air_conditioning_unit-en.svg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769" y="3905804"/>
            <a:ext cx="3058145" cy="2556418"/>
          </a:xfrm>
          <a:prstGeom prst="rect">
            <a:avLst/>
          </a:prstGeom>
        </p:spPr>
      </p:pic>
    </p:spTree>
    <p:extLst>
      <p:ext uri="{BB962C8B-B14F-4D97-AF65-F5344CB8AC3E}">
        <p14:creationId xmlns:p14="http://schemas.microsoft.com/office/powerpoint/2010/main" val="61512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Absorbing Heat and Releasing Heat</a:t>
            </a:r>
          </a:p>
        </p:txBody>
      </p:sp>
      <p:sp>
        <p:nvSpPr>
          <p:cNvPr id="3" name="Content Placeholder 2"/>
          <p:cNvSpPr>
            <a:spLocks noGrp="1"/>
          </p:cNvSpPr>
          <p:nvPr>
            <p:ph idx="1"/>
          </p:nvPr>
        </p:nvSpPr>
        <p:spPr/>
        <p:txBody>
          <a:bodyPr/>
          <a:lstStyle/>
          <a:p>
            <a:pPr marL="201168" lvl="1" indent="0">
              <a:buNone/>
            </a:pPr>
            <a:endParaRPr lang="en-US"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38387" y="2199371"/>
            <a:ext cx="3786866" cy="4900651"/>
          </a:xfrm>
          <a:prstGeom prst="rect">
            <a:avLst/>
          </a:prstGeom>
        </p:spPr>
      </p:pic>
      <p:sp>
        <p:nvSpPr>
          <p:cNvPr id="6" name="TextBox 7"/>
          <p:cNvSpPr txBox="1"/>
          <p:nvPr/>
        </p:nvSpPr>
        <p:spPr>
          <a:xfrm>
            <a:off x="7393911" y="2525431"/>
            <a:ext cx="298823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GRAN [CC BY </a:t>
            </a:r>
            <a:r>
              <a:rPr lang="en-US" sz="800" dirty="0" smtClean="0"/>
              <a:t>3.0]. </a:t>
            </a:r>
            <a:r>
              <a:rPr lang="en-US" sz="800" dirty="0"/>
              <a:t>Retrieved from https://commons.wikimedia.org/wiki/File:Boiling_water.jpg</a:t>
            </a:r>
          </a:p>
        </p:txBody>
      </p:sp>
      <p:sp>
        <p:nvSpPr>
          <p:cNvPr id="8" name="TextBox 7"/>
          <p:cNvSpPr txBox="1"/>
          <p:nvPr/>
        </p:nvSpPr>
        <p:spPr>
          <a:xfrm rot="10800000" flipV="1">
            <a:off x="6852913" y="5803139"/>
            <a:ext cx="2641815"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Northeast Iowa Community College [Public Domain]</a:t>
            </a:r>
            <a:endParaRPr lang="en-US" sz="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964" t="7490" r="6120" b="3379"/>
          <a:stretch/>
        </p:blipFill>
        <p:spPr>
          <a:xfrm>
            <a:off x="7393911" y="86872"/>
            <a:ext cx="2988235" cy="2438559"/>
          </a:xfrm>
          <a:prstGeom prst="rect">
            <a:avLst/>
          </a:prstGeom>
        </p:spPr>
      </p:pic>
    </p:spTree>
    <p:extLst>
      <p:ext uri="{BB962C8B-B14F-4D97-AF65-F5344CB8AC3E}">
        <p14:creationId xmlns:p14="http://schemas.microsoft.com/office/powerpoint/2010/main" val="24322081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2349</TotalTime>
  <Words>847</Words>
  <Application>Microsoft Office PowerPoint</Application>
  <PresentationFormat>Widescreen</PresentationFormat>
  <Paragraphs>78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Retrospect</vt:lpstr>
      <vt:lpstr>Geothermal Systems</vt:lpstr>
      <vt:lpstr>Objectives </vt:lpstr>
      <vt:lpstr>Geothermal  Basics</vt:lpstr>
      <vt:lpstr>Geothermal Basics </vt:lpstr>
      <vt:lpstr>Geothermal Loop Configurations </vt:lpstr>
      <vt:lpstr>Sensible and Latent Changes</vt:lpstr>
      <vt:lpstr>Basic Refrigeration Cycle </vt:lpstr>
      <vt:lpstr>Basic Refrigeration  Components</vt:lpstr>
      <vt:lpstr>Absorbing Heat and Releasing Heat</vt:lpstr>
      <vt:lpstr>Basic Refrigeration Cycle </vt:lpstr>
      <vt:lpstr>Reversing Valve</vt:lpstr>
      <vt:lpstr>Heating mode</vt:lpstr>
      <vt:lpstr>Cooling  Mode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195</cp:revision>
  <cp:lastPrinted>2017-10-01T16:21:22Z</cp:lastPrinted>
  <dcterms:created xsi:type="dcterms:W3CDTF">2017-10-01T16:12:52Z</dcterms:created>
  <dcterms:modified xsi:type="dcterms:W3CDTF">2019-03-26T19:20:35Z</dcterms:modified>
</cp:coreProperties>
</file>