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17"/>
  </p:notesMasterIdLst>
  <p:sldIdLst>
    <p:sldId id="362" r:id="rId2"/>
    <p:sldId id="363" r:id="rId3"/>
    <p:sldId id="364" r:id="rId4"/>
    <p:sldId id="365" r:id="rId5"/>
    <p:sldId id="366" r:id="rId6"/>
    <p:sldId id="367" r:id="rId7"/>
    <p:sldId id="368" r:id="rId8"/>
    <p:sldId id="369" r:id="rId9"/>
    <p:sldId id="370" r:id="rId10"/>
    <p:sldId id="371" r:id="rId11"/>
    <p:sldId id="373" r:id="rId12"/>
    <p:sldId id="374" r:id="rId13"/>
    <p:sldId id="375" r:id="rId14"/>
    <p:sldId id="376" r:id="rId15"/>
    <p:sldId id="37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667"/>
    <p:restoredTop sz="92655"/>
  </p:normalViewPr>
  <p:slideViewPr>
    <p:cSldViewPr snapToGrid="0" snapToObjects="1">
      <p:cViewPr varScale="1">
        <p:scale>
          <a:sx n="75" d="100"/>
          <a:sy n="75" d="100"/>
        </p:scale>
        <p:origin x="54" y="390"/>
      </p:cViewPr>
      <p:guideLst/>
    </p:cSldViewPr>
  </p:slideViewPr>
  <p:notesTextViewPr>
    <p:cViewPr>
      <p:scale>
        <a:sx n="1" d="1"/>
        <a:sy n="1" d="1"/>
      </p:scale>
      <p:origin x="0" y="0"/>
    </p:cViewPr>
  </p:notesTextViewPr>
  <p:notesViewPr>
    <p:cSldViewPr snapToGrid="0" snapToObjects="1">
      <p:cViewPr varScale="1">
        <p:scale>
          <a:sx n="93" d="100"/>
          <a:sy n="93" d="100"/>
        </p:scale>
        <p:origin x="3784"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A3136A-163C-4642-8AE1-970D1CDC29C1}" type="datetimeFigureOut">
              <a:rPr lang="en-US" smtClean="0"/>
              <a:t>2/22/2019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ADBDDF-FD2F-E24A-BD49-68AD749AF181}" type="slidenum">
              <a:rPr lang="en-US" smtClean="0"/>
              <a:t>‹#›</a:t>
            </a:fld>
            <a:endParaRPr lang="en-US"/>
          </a:p>
        </p:txBody>
      </p:sp>
    </p:spTree>
    <p:extLst>
      <p:ext uri="{BB962C8B-B14F-4D97-AF65-F5344CB8AC3E}">
        <p14:creationId xmlns:p14="http://schemas.microsoft.com/office/powerpoint/2010/main" val="1200902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ADBDDF-FD2F-E24A-BD49-68AD749AF181}" type="slidenum">
              <a:rPr lang="en-US" smtClean="0"/>
              <a:t>1</a:t>
            </a:fld>
            <a:endParaRPr lang="en-US"/>
          </a:p>
        </p:txBody>
      </p:sp>
    </p:spTree>
    <p:extLst>
      <p:ext uri="{BB962C8B-B14F-4D97-AF65-F5344CB8AC3E}">
        <p14:creationId xmlns:p14="http://schemas.microsoft.com/office/powerpoint/2010/main" val="1851867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ADBDDF-FD2F-E24A-BD49-68AD749AF181}" type="slidenum">
              <a:rPr lang="en-US" smtClean="0"/>
              <a:t>2</a:t>
            </a:fld>
            <a:endParaRPr lang="en-US"/>
          </a:p>
        </p:txBody>
      </p:sp>
    </p:spTree>
    <p:extLst>
      <p:ext uri="{BB962C8B-B14F-4D97-AF65-F5344CB8AC3E}">
        <p14:creationId xmlns:p14="http://schemas.microsoft.com/office/powerpoint/2010/main" val="1087608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ADBDDF-FD2F-E24A-BD49-68AD749AF181}" type="slidenum">
              <a:rPr lang="en-US" smtClean="0"/>
              <a:t>12</a:t>
            </a:fld>
            <a:endParaRPr lang="en-US"/>
          </a:p>
        </p:txBody>
      </p:sp>
    </p:spTree>
    <p:extLst>
      <p:ext uri="{BB962C8B-B14F-4D97-AF65-F5344CB8AC3E}">
        <p14:creationId xmlns:p14="http://schemas.microsoft.com/office/powerpoint/2010/main" val="3642058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ADBDDF-FD2F-E24A-BD49-68AD749AF181}" type="slidenum">
              <a:rPr lang="en-US" smtClean="0"/>
              <a:t>13</a:t>
            </a:fld>
            <a:endParaRPr lang="en-US"/>
          </a:p>
        </p:txBody>
      </p:sp>
    </p:spTree>
    <p:extLst>
      <p:ext uri="{BB962C8B-B14F-4D97-AF65-F5344CB8AC3E}">
        <p14:creationId xmlns:p14="http://schemas.microsoft.com/office/powerpoint/2010/main" val="864035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ADBDDF-FD2F-E24A-BD49-68AD749AF181}" type="slidenum">
              <a:rPr lang="en-US" smtClean="0"/>
              <a:t>14</a:t>
            </a:fld>
            <a:endParaRPr lang="en-US"/>
          </a:p>
        </p:txBody>
      </p:sp>
    </p:spTree>
    <p:extLst>
      <p:ext uri="{BB962C8B-B14F-4D97-AF65-F5344CB8AC3E}">
        <p14:creationId xmlns:p14="http://schemas.microsoft.com/office/powerpoint/2010/main" val="1951811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2/22/2019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7220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1_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527957" y="1606731"/>
            <a:ext cx="3200400" cy="2286000"/>
          </a:xfrm>
        </p:spPr>
        <p:txBody>
          <a:bodyPr anchor="b">
            <a:normAutofit/>
          </a:bodyPr>
          <a:lstStyle>
            <a:lvl1pPr>
              <a:defRPr sz="3600" b="0">
                <a:solidFill>
                  <a:srgbClr val="FFFFFF"/>
                </a:solidFill>
              </a:defRPr>
            </a:lvl1pPr>
          </a:lstStyle>
          <a:p>
            <a:r>
              <a:rPr lang="en-US" dirty="0"/>
              <a:t>Click to edit Master title style</a:t>
            </a:r>
            <a:br>
              <a:rPr lang="en-US" dirty="0"/>
            </a:br>
            <a:endParaRPr lang="en-US" dirty="0"/>
          </a:p>
        </p:txBody>
      </p:sp>
      <p:sp>
        <p:nvSpPr>
          <p:cNvPr id="3" name="Content Placeholder 2"/>
          <p:cNvSpPr>
            <a:spLocks noGrp="1"/>
          </p:cNvSpPr>
          <p:nvPr>
            <p:ph idx="1"/>
          </p:nvPr>
        </p:nvSpPr>
        <p:spPr>
          <a:xfrm>
            <a:off x="4176146" y="277586"/>
            <a:ext cx="7511350" cy="6027618"/>
          </a:xfrm>
        </p:spPr>
        <p:txBody>
          <a:bodyPr>
            <a:normAutofit/>
          </a:bodyPr>
          <a:lstStyle>
            <a:lvl1pPr marL="342900" indent="-342900">
              <a:lnSpc>
                <a:spcPct val="100000"/>
              </a:lnSpc>
              <a:spcBef>
                <a:spcPts val="1200"/>
              </a:spcBef>
              <a:spcAft>
                <a:spcPts val="0"/>
              </a:spcAft>
              <a:buFont typeface="Wingdings" panose="05000000000000000000" pitchFamily="2" charset="2"/>
              <a:buChar char="§"/>
              <a:defRPr sz="2000"/>
            </a:lvl1pPr>
            <a:lvl2pPr marL="741363" indent="-285750">
              <a:lnSpc>
                <a:spcPct val="100000"/>
              </a:lnSpc>
              <a:spcBef>
                <a:spcPts val="0"/>
              </a:spcBef>
              <a:spcAft>
                <a:spcPts val="0"/>
              </a:spcAft>
              <a:buFont typeface="Arial" panose="020B0604020202020204" pitchFamily="34" charset="0"/>
              <a:buChar char="•"/>
              <a:defRPr sz="1800"/>
            </a:lvl2pPr>
            <a:lvl3pPr marL="741363" indent="-285750">
              <a:lnSpc>
                <a:spcPct val="100000"/>
              </a:lnSpc>
              <a:spcBef>
                <a:spcPts val="0"/>
              </a:spcBef>
              <a:spcAft>
                <a:spcPts val="0"/>
              </a:spcAft>
              <a:buFont typeface="Arial" panose="020B0604020202020204" pitchFamily="34" charset="0"/>
              <a:buChar char="•"/>
              <a:defRPr/>
            </a:lvl3pPr>
            <a:lvl4pPr marL="741363" indent="-285750">
              <a:lnSpc>
                <a:spcPct val="100000"/>
              </a:lnSpc>
              <a:spcBef>
                <a:spcPts val="0"/>
              </a:spcBef>
              <a:spcAft>
                <a:spcPts val="0"/>
              </a:spcAft>
              <a:buFont typeface="Arial" panose="020B0604020202020204" pitchFamily="34" charset="0"/>
              <a:buChar char="•"/>
              <a:defRPr/>
            </a:lvl4pPr>
            <a:lvl5pPr marL="741363" indent="-285750">
              <a:lnSpc>
                <a:spcPct val="100000"/>
              </a:lnSpc>
              <a:spcBef>
                <a:spcPts val="0"/>
              </a:spcBef>
              <a:spcAft>
                <a:spcPts val="0"/>
              </a:spcAft>
              <a:buFont typeface="Arial" panose="020B0604020202020204" pitchFamily="34" charset="0"/>
              <a:buChar char="•"/>
              <a:defRPr/>
            </a:lvl5pPr>
            <a:lvl6pPr marL="1157150" indent="-285750">
              <a:lnSpc>
                <a:spcPct val="100000"/>
              </a:lnSpc>
              <a:spcBef>
                <a:spcPts val="0"/>
              </a:spcBef>
              <a:spcAft>
                <a:spcPts val="0"/>
              </a:spcAft>
              <a:buFont typeface="Arial" panose="020B0604020202020204" pitchFamily="34" charset="0"/>
              <a:buChar char="•"/>
              <a:defRPr sz="1800"/>
            </a:lvl6pPr>
            <a:lvl7pPr marL="1482725" indent="-285750">
              <a:lnSpc>
                <a:spcPct val="100000"/>
              </a:lnSpc>
              <a:spcBef>
                <a:spcPts val="0"/>
              </a:spcBef>
              <a:spcAft>
                <a:spcPts val="0"/>
              </a:spcAft>
              <a:buFont typeface="Arial" panose="020B0604020202020204" pitchFamily="34" charset="0"/>
              <a:buChar char="•"/>
              <a:defRPr sz="1800"/>
            </a:lvl7pPr>
            <a:lvl8pPr marL="1771650" indent="-285750">
              <a:lnSpc>
                <a:spcPct val="100000"/>
              </a:lnSpc>
              <a:spcBef>
                <a:spcPts val="0"/>
              </a:spcBef>
              <a:spcAft>
                <a:spcPts val="0"/>
              </a:spcAft>
              <a:buFont typeface="Arial" panose="020B0604020202020204" pitchFamily="34" charset="0"/>
              <a:buChar char="•"/>
              <a:defRPr sz="1800"/>
            </a:lvl8pPr>
          </a:lstStyle>
          <a:p>
            <a:pPr lvl="0"/>
            <a:r>
              <a:rPr lang="en-US" dirty="0"/>
              <a:t>Click to edit Master text styles</a:t>
            </a:r>
          </a:p>
          <a:p>
            <a:pPr lvl="1"/>
            <a:r>
              <a:rPr lang="en-US" dirty="0"/>
              <a:t>Second level</a:t>
            </a:r>
          </a:p>
          <a:p>
            <a:pPr lvl="5"/>
            <a:r>
              <a:rPr lang="en-US" dirty="0"/>
              <a:t>Third level</a:t>
            </a:r>
          </a:p>
          <a:p>
            <a:pPr lvl="6"/>
            <a:r>
              <a:rPr lang="en-US" dirty="0"/>
              <a:t>Fourth level</a:t>
            </a:r>
          </a:p>
          <a:p>
            <a:pPr lvl="7"/>
            <a:r>
              <a:rPr lang="en-US" dirty="0"/>
              <a:t>Fifth level</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dirty="0"/>
          </a:p>
        </p:txBody>
      </p:sp>
      <p:sp>
        <p:nvSpPr>
          <p:cNvPr id="10" name="TextBox 9">
            <a:extLst>
              <a:ext uri="{FF2B5EF4-FFF2-40B4-BE49-F238E27FC236}">
                <a16:creationId xmlns:a16="http://schemas.microsoft.com/office/drawing/2014/main" id="{D035B664-A5A2-49F3-98E3-89E9C3CBE6B6}"/>
              </a:ext>
            </a:extLst>
          </p:cNvPr>
          <p:cNvSpPr txBox="1"/>
          <p:nvPr userDrawn="1"/>
        </p:nvSpPr>
        <p:spPr>
          <a:xfrm>
            <a:off x="5239914" y="6488668"/>
            <a:ext cx="6973037" cy="369332"/>
          </a:xfrm>
          <a:prstGeom prst="rect">
            <a:avLst/>
          </a:prstGeom>
          <a:noFill/>
        </p:spPr>
        <p:txBody>
          <a:bodyPr wrap="square" rtlCol="0">
            <a:spAutoFit/>
          </a:bodyPr>
          <a:lstStyle/>
          <a:p>
            <a:pPr algn="r"/>
            <a:r>
              <a:rPr lang="en-US" dirty="0"/>
              <a:t>Solar Thermal Basics</a:t>
            </a:r>
          </a:p>
        </p:txBody>
      </p:sp>
    </p:spTree>
    <p:extLst>
      <p:ext uri="{BB962C8B-B14F-4D97-AF65-F5344CB8AC3E}">
        <p14:creationId xmlns:p14="http://schemas.microsoft.com/office/powerpoint/2010/main" val="424096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dirty="0"/>
              <a:t>Click to edit Master title style</a:t>
            </a:r>
          </a:p>
        </p:txBody>
      </p:sp>
      <p:sp>
        <p:nvSpPr>
          <p:cNvPr id="3" name="Content Placeholder 2"/>
          <p:cNvSpPr>
            <a:spLocks noGrp="1"/>
          </p:cNvSpPr>
          <p:nvPr>
            <p:ph idx="1"/>
          </p:nvPr>
        </p:nvSpPr>
        <p:spPr/>
        <p:txBody>
          <a:bodyPr/>
          <a:lstStyle>
            <a:lvl1pPr marL="285750" indent="-285750">
              <a:lnSpc>
                <a:spcPct val="100000"/>
              </a:lnSpc>
              <a:spcBef>
                <a:spcPts val="1200"/>
              </a:spcBef>
              <a:spcAft>
                <a:spcPts val="0"/>
              </a:spcAft>
              <a:buClr>
                <a:schemeClr val="tx1"/>
              </a:buClr>
              <a:buFont typeface="Arial" panose="020B0604020202020204" pitchFamily="34" charset="0"/>
              <a:buChar char="•"/>
              <a:defRPr sz="2000"/>
            </a:lvl1pPr>
            <a:lvl2pPr marL="631825" indent="-182563">
              <a:lnSpc>
                <a:spcPct val="100000"/>
              </a:lnSpc>
              <a:spcBef>
                <a:spcPts val="0"/>
              </a:spcBef>
              <a:spcAft>
                <a:spcPts val="0"/>
              </a:spcAft>
              <a:defRPr/>
            </a:lvl2pPr>
            <a:lvl3pPr marL="860425" indent="-182563">
              <a:lnSpc>
                <a:spcPct val="100000"/>
              </a:lnSpc>
              <a:spcBef>
                <a:spcPts val="0"/>
              </a:spcBef>
              <a:spcAft>
                <a:spcPts val="0"/>
              </a:spcAft>
              <a:defRPr/>
            </a:lvl3pPr>
            <a:lvl4pPr marL="1143000" indent="-182563">
              <a:lnSpc>
                <a:spcPct val="100000"/>
              </a:lnSpc>
              <a:spcBef>
                <a:spcPts val="0"/>
              </a:spcBef>
              <a:spcAft>
                <a:spcPts val="0"/>
              </a:spcAft>
              <a:defRPr/>
            </a:lvl4pPr>
            <a:lvl5pPr marL="1371600" indent="-182563">
              <a:lnSpc>
                <a:spcPct val="100000"/>
              </a:lnSpc>
              <a:spcBef>
                <a:spcPts val="0"/>
              </a:spcBef>
              <a:spcAft>
                <a:spcPts val="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0" y="6459785"/>
            <a:ext cx="2472271" cy="365125"/>
          </a:xfrm>
        </p:spPr>
        <p:txBody>
          <a:bodyPr/>
          <a:lstStyle/>
          <a:p>
            <a:r>
              <a:rPr lang="en-US" dirty="0"/>
              <a:t>© 2017/2018</a:t>
            </a:r>
          </a:p>
        </p:txBody>
      </p:sp>
      <p:sp>
        <p:nvSpPr>
          <p:cNvPr id="6" name="Slide Number Placeholder 5"/>
          <p:cNvSpPr>
            <a:spLocks noGrp="1"/>
          </p:cNvSpPr>
          <p:nvPr>
            <p:ph type="sldNum" sz="quarter" idx="12"/>
          </p:nvPr>
        </p:nvSpPr>
        <p:spPr>
          <a:xfrm>
            <a:off x="10804227" y="6459785"/>
            <a:ext cx="1312025" cy="365125"/>
          </a:xfrm>
        </p:spPr>
        <p:txBody>
          <a:bodyPr/>
          <a:lstStyle/>
          <a:p>
            <a:fld id="{6113E31D-E2AB-40D1-8B51-AFA5AFEF393A}" type="slidenum">
              <a:rPr lang="en-US" dirty="0"/>
              <a:t>‹#›</a:t>
            </a:fld>
            <a:endParaRPr lang="en-US" dirty="0"/>
          </a:p>
        </p:txBody>
      </p:sp>
    </p:spTree>
    <p:extLst>
      <p:ext uri="{BB962C8B-B14F-4D97-AF65-F5344CB8AC3E}">
        <p14:creationId xmlns:p14="http://schemas.microsoft.com/office/powerpoint/2010/main" val="32361111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4"/>
            <a:ext cx="10058400" cy="98602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339108"/>
            <a:ext cx="10058400" cy="4529986"/>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t>2/22/2019</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275836"/>
            <a:ext cx="996696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453083"/>
      </p:ext>
    </p:extLst>
  </p:cSld>
  <p:clrMap bg1="lt1" tx1="dk1" bg2="lt2" tx2="dk2" accent1="accent1" accent2="accent2" accent3="accent3" accent4="accent4" accent5="accent5" accent6="accent6" hlink="hlink" folHlink="folHlink"/>
  <p:sldLayoutIdLst>
    <p:sldLayoutId id="2147483662" r:id="rId1"/>
    <p:sldLayoutId id="2147483673" r:id="rId2"/>
    <p:sldLayoutId id="2147483682" r:id="rId3"/>
  </p:sldLayoutIdLst>
  <p:hf sldNum="0" hdr="0" ftr="0" dt="0"/>
  <p:txStyles>
    <p:titleStyle>
      <a:lvl1pPr algn="l" defTabSz="914400" rtl="0" eaLnBrk="1" latinLnBrk="0" hangingPunct="1">
        <a:lnSpc>
          <a:spcPct val="85000"/>
        </a:lnSpc>
        <a:spcBef>
          <a:spcPct val="0"/>
        </a:spcBef>
        <a:buNone/>
        <a:defRPr sz="3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0"/>
        </a:spcBef>
        <a:spcAft>
          <a:spcPts val="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Solar Thermal Basics</a:t>
            </a:r>
          </a:p>
        </p:txBody>
      </p:sp>
      <p:sp>
        <p:nvSpPr>
          <p:cNvPr id="3" name="Subtitle 2"/>
          <p:cNvSpPr>
            <a:spLocks noGrp="1"/>
          </p:cNvSpPr>
          <p:nvPr>
            <p:ph type="subTitle" idx="1"/>
          </p:nvPr>
        </p:nvSpPr>
        <p:spPr>
          <a:xfrm>
            <a:off x="1097280" y="4507379"/>
            <a:ext cx="10058400" cy="1143000"/>
          </a:xfrm>
        </p:spPr>
        <p:txBody>
          <a:bodyPr/>
          <a:lstStyle/>
          <a:p>
            <a:r>
              <a:rPr lang="en-US"/>
              <a:t>collectors</a:t>
            </a:r>
            <a:r>
              <a:rPr lang="en-US" dirty="0"/>
              <a:t>, operation and layout</a:t>
            </a:r>
          </a:p>
        </p:txBody>
      </p:sp>
      <p:pic>
        <p:nvPicPr>
          <p:cNvPr id="4" name="Shape 98"/>
          <p:cNvPicPr preferRelativeResize="0"/>
          <p:nvPr/>
        </p:nvPicPr>
        <p:blipFill rotWithShape="1">
          <a:blip r:embed="rId3">
            <a:alphaModFix/>
          </a:blip>
          <a:srcRect/>
          <a:stretch/>
        </p:blipFill>
        <p:spPr>
          <a:xfrm>
            <a:off x="11099802" y="6487113"/>
            <a:ext cx="938213" cy="344486"/>
          </a:xfrm>
          <a:prstGeom prst="rect">
            <a:avLst/>
          </a:prstGeom>
          <a:noFill/>
          <a:ln>
            <a:noFill/>
          </a:ln>
        </p:spPr>
      </p:pic>
      <p:sp>
        <p:nvSpPr>
          <p:cNvPr id="5" name="Shape 99"/>
          <p:cNvSpPr txBox="1"/>
          <p:nvPr/>
        </p:nvSpPr>
        <p:spPr>
          <a:xfrm>
            <a:off x="7596554" y="6374478"/>
            <a:ext cx="3305908" cy="442607"/>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r>
              <a:rPr lang="en-US" sz="1000" b="0" i="1" u="none" strike="noStrike" cap="none" baseline="0" dirty="0">
                <a:solidFill>
                  <a:srgbClr val="FFFFFF"/>
                </a:solidFill>
                <a:latin typeface="Arial"/>
                <a:ea typeface="Arial"/>
                <a:cs typeface="Arial"/>
                <a:sym typeface="Arial"/>
              </a:rPr>
              <a:t>Except where otherwise noted these materials </a:t>
            </a:r>
            <a:br>
              <a:rPr lang="en-US" sz="1000" b="0" i="1" u="none" strike="noStrike" cap="none" baseline="0" dirty="0">
                <a:solidFill>
                  <a:srgbClr val="FFFFFF"/>
                </a:solidFill>
                <a:latin typeface="Arial"/>
                <a:ea typeface="Arial"/>
                <a:cs typeface="Arial"/>
                <a:sym typeface="Arial"/>
              </a:rPr>
            </a:br>
            <a:r>
              <a:rPr lang="en-US" sz="1000" b="0" i="1" u="none" strike="noStrike" cap="none" baseline="0" dirty="0">
                <a:solidFill>
                  <a:srgbClr val="FFFFFF"/>
                </a:solidFill>
                <a:latin typeface="Arial"/>
                <a:ea typeface="Arial"/>
                <a:cs typeface="Arial"/>
                <a:sym typeface="Arial"/>
              </a:rPr>
              <a:t>are licensed Creative Commons Attribution 4.0 (CC BY)</a:t>
            </a:r>
          </a:p>
        </p:txBody>
      </p:sp>
    </p:spTree>
    <p:extLst>
      <p:ext uri="{BB962C8B-B14F-4D97-AF65-F5344CB8AC3E}">
        <p14:creationId xmlns:p14="http://schemas.microsoft.com/office/powerpoint/2010/main" val="2302211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Drain Back System Operation</a:t>
            </a:r>
          </a:p>
        </p:txBody>
      </p:sp>
      <p:sp>
        <p:nvSpPr>
          <p:cNvPr id="3" name="Content Placeholder 2"/>
          <p:cNvSpPr>
            <a:spLocks noGrp="1"/>
          </p:cNvSpPr>
          <p:nvPr>
            <p:ph idx="1"/>
          </p:nvPr>
        </p:nvSpPr>
        <p:spPr/>
        <p:txBody>
          <a:bodyPr/>
          <a:lstStyle/>
          <a:p>
            <a:pPr marL="457200" indent="-457200">
              <a:buClrTx/>
              <a:buFont typeface="+mj-lt"/>
              <a:buAutoNum type="arabicPeriod"/>
            </a:pPr>
            <a:r>
              <a:rPr lang="en-US" dirty="0">
                <a:solidFill>
                  <a:schemeClr val="tx1"/>
                </a:solidFill>
              </a:rPr>
              <a:t>The pump moves fluid up to the array to absorb energy from the sun.</a:t>
            </a:r>
          </a:p>
          <a:p>
            <a:pPr marL="457200" indent="-457200">
              <a:buClrTx/>
              <a:buFont typeface="+mj-lt"/>
              <a:buAutoNum type="arabicPeriod"/>
            </a:pPr>
            <a:r>
              <a:rPr lang="en-US" dirty="0">
                <a:solidFill>
                  <a:schemeClr val="tx1"/>
                </a:solidFill>
              </a:rPr>
              <a:t>The heat absorbed is transported to a heat exchanger to be transferred to DHW or space heating.</a:t>
            </a:r>
          </a:p>
          <a:p>
            <a:pPr marL="457200" indent="-457200">
              <a:buClrTx/>
              <a:buFont typeface="+mj-lt"/>
              <a:buAutoNum type="arabicPeriod"/>
            </a:pPr>
            <a:r>
              <a:rPr lang="en-US" dirty="0">
                <a:solidFill>
                  <a:schemeClr val="tx1"/>
                </a:solidFill>
              </a:rPr>
              <a:t>The controller will monitor all points to determine actions.</a:t>
            </a:r>
          </a:p>
          <a:p>
            <a:pPr marL="969963" lvl="3" indent="-457200">
              <a:buClrTx/>
              <a:buFont typeface="+mj-lt"/>
              <a:buAutoNum type="arabicPeriod"/>
            </a:pPr>
            <a:r>
              <a:rPr lang="en-US" sz="2000" dirty="0">
                <a:solidFill>
                  <a:schemeClr val="tx1"/>
                </a:solidFill>
              </a:rPr>
              <a:t>Solar array temperature</a:t>
            </a:r>
          </a:p>
          <a:p>
            <a:pPr marL="969963" lvl="3" indent="-457200">
              <a:buClrTx/>
              <a:buFont typeface="+mj-lt"/>
              <a:buAutoNum type="arabicPeriod"/>
            </a:pPr>
            <a:r>
              <a:rPr lang="en-US" sz="2000" dirty="0">
                <a:solidFill>
                  <a:schemeClr val="tx1"/>
                </a:solidFill>
              </a:rPr>
              <a:t>Store temperature</a:t>
            </a:r>
          </a:p>
          <a:p>
            <a:pPr marL="969963" lvl="3" indent="-457200">
              <a:buClrTx/>
              <a:buFont typeface="+mj-lt"/>
              <a:buAutoNum type="arabicPeriod"/>
            </a:pPr>
            <a:r>
              <a:rPr lang="en-US" sz="2000" dirty="0">
                <a:solidFill>
                  <a:schemeClr val="tx1"/>
                </a:solidFill>
              </a:rPr>
              <a:t>The controller will make determinations as to turn pump on or off.</a:t>
            </a:r>
          </a:p>
          <a:p>
            <a:pPr marL="969963" lvl="3" indent="-457200">
              <a:buClrTx/>
              <a:buFont typeface="+mj-lt"/>
              <a:buAutoNum type="arabicPeriod"/>
            </a:pPr>
            <a:r>
              <a:rPr lang="en-US" sz="2000" dirty="0">
                <a:solidFill>
                  <a:schemeClr val="tx1"/>
                </a:solidFill>
              </a:rPr>
              <a:t>If it gets close to a freezing point (38°F), pump will go off.</a:t>
            </a:r>
          </a:p>
          <a:p>
            <a:pPr marL="457200" indent="-457200">
              <a:buClrTx/>
              <a:buFont typeface="+mj-lt"/>
              <a:buAutoNum type="arabicPeriod"/>
            </a:pPr>
            <a:r>
              <a:rPr lang="en-US" dirty="0">
                <a:solidFill>
                  <a:schemeClr val="tx1"/>
                </a:solidFill>
              </a:rPr>
              <a:t>When the pump shuts off, the fluid will drain back because of gravity.</a:t>
            </a:r>
          </a:p>
          <a:p>
            <a:pPr marL="457200" indent="-457200">
              <a:buClrTx/>
              <a:buFont typeface="+mj-lt"/>
              <a:buAutoNum type="arabicPeriod"/>
            </a:pPr>
            <a:r>
              <a:rPr lang="en-US" dirty="0">
                <a:solidFill>
                  <a:schemeClr val="tx1"/>
                </a:solidFill>
              </a:rPr>
              <a:t>The collector chosen must be a draining style collector and the collectors need to be pitched.</a:t>
            </a:r>
          </a:p>
          <a:p>
            <a:pPr marL="969963" lvl="1" indent="-457200">
              <a:buClrTx/>
              <a:buFont typeface="+mj-lt"/>
              <a:buAutoNum type="arabicPeriod"/>
            </a:pPr>
            <a:r>
              <a:rPr lang="en-US" sz="2000" dirty="0">
                <a:solidFill>
                  <a:schemeClr val="tx1"/>
                </a:solidFill>
              </a:rPr>
              <a:t>Grid style collectors</a:t>
            </a:r>
          </a:p>
          <a:p>
            <a:pPr marL="457200" indent="-457200">
              <a:buFont typeface="+mj-lt"/>
              <a:buAutoNum type="arabicPeriod"/>
            </a:pPr>
            <a:endParaRPr lang="en-US" dirty="0"/>
          </a:p>
        </p:txBody>
      </p:sp>
    </p:spTree>
    <p:extLst>
      <p:ext uri="{BB962C8B-B14F-4D97-AF65-F5344CB8AC3E}">
        <p14:creationId xmlns:p14="http://schemas.microsoft.com/office/powerpoint/2010/main" val="724410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Drain Back with Controller</a:t>
            </a:r>
          </a:p>
        </p:txBody>
      </p:sp>
      <p:sp>
        <p:nvSpPr>
          <p:cNvPr id="3" name="TextBox 2"/>
          <p:cNvSpPr txBox="1"/>
          <p:nvPr/>
        </p:nvSpPr>
        <p:spPr>
          <a:xfrm>
            <a:off x="4775200" y="4126644"/>
            <a:ext cx="7023100" cy="215444"/>
          </a:xfrm>
          <a:prstGeom prst="rect">
            <a:avLst/>
          </a:prstGeom>
          <a:noFill/>
        </p:spPr>
        <p:txBody>
          <a:bodyPr wrap="square" rtlCol="0">
            <a:spAutoFit/>
          </a:bodyPr>
          <a:lstStyle/>
          <a:p>
            <a:r>
              <a:rPr lang="en-US" sz="800" dirty="0" smtClean="0"/>
              <a:t>U.S. Department of Energy [Public Domain]. </a:t>
            </a:r>
            <a:r>
              <a:rPr lang="en-US" sz="800" dirty="0"/>
              <a:t>Retrieved from https://basc.pnnl.gov/resource-guides/drain-back-%E2%80%93-solar-hot-water#quicktabs-guides=1</a:t>
            </a:r>
            <a:endParaRPr lang="en-US" sz="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6790" y="774700"/>
            <a:ext cx="7885510" cy="3364484"/>
          </a:xfrm>
          <a:prstGeom prst="rect">
            <a:avLst/>
          </a:prstGeom>
        </p:spPr>
      </p:pic>
    </p:spTree>
    <p:extLst>
      <p:ext uri="{BB962C8B-B14F-4D97-AF65-F5344CB8AC3E}">
        <p14:creationId xmlns:p14="http://schemas.microsoft.com/office/powerpoint/2010/main" val="574810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Closed Loop Glycol Based</a:t>
            </a:r>
            <a:endParaRPr lang="en-US" dirty="0"/>
          </a:p>
        </p:txBody>
      </p:sp>
      <p:sp>
        <p:nvSpPr>
          <p:cNvPr id="3" name="Content Placeholder 2"/>
          <p:cNvSpPr>
            <a:spLocks noGrp="1"/>
          </p:cNvSpPr>
          <p:nvPr>
            <p:ph idx="1"/>
          </p:nvPr>
        </p:nvSpPr>
        <p:spPr/>
        <p:txBody>
          <a:bodyPr/>
          <a:lstStyle/>
          <a:p>
            <a:r>
              <a:rPr lang="en-US" dirty="0"/>
              <a:t>Closed loop glycol systems are the most widely installed solar thermal systems in use today.</a:t>
            </a:r>
          </a:p>
          <a:p>
            <a:r>
              <a:rPr lang="en-US" dirty="0"/>
              <a:t>Reliable operation in all climates if installed properly</a:t>
            </a:r>
          </a:p>
          <a:p>
            <a:r>
              <a:rPr lang="en-US" dirty="0"/>
              <a:t>Typically installed in freezing climates</a:t>
            </a:r>
          </a:p>
          <a:p>
            <a:r>
              <a:rPr lang="en-US" dirty="0"/>
              <a:t>Use polypropylene/water glycol mixtures.</a:t>
            </a:r>
          </a:p>
          <a:p>
            <a:r>
              <a:rPr lang="en-US" dirty="0"/>
              <a:t>Heat exchangers transfer heat from solar loop into storage tank or directly into load.</a:t>
            </a:r>
          </a:p>
          <a:p>
            <a:r>
              <a:rPr lang="en-US" dirty="0"/>
              <a:t>Since the solar loop contains glycol, it must be indirect or closed, meaning the heat transfer fluid never mixes with DHW.</a:t>
            </a:r>
          </a:p>
          <a:p>
            <a:r>
              <a:rPr lang="en-US" dirty="0"/>
              <a:t>By maintaining a separate solar loop, we can control both the GPM and pressure.</a:t>
            </a:r>
          </a:p>
          <a:p>
            <a:r>
              <a:rPr lang="en-US" dirty="0"/>
              <a:t>Can utilize internal or external heat exchangers for transfer</a:t>
            </a:r>
          </a:p>
        </p:txBody>
      </p:sp>
    </p:spTree>
    <p:extLst>
      <p:ext uri="{BB962C8B-B14F-4D97-AF65-F5344CB8AC3E}">
        <p14:creationId xmlns:p14="http://schemas.microsoft.com/office/powerpoint/2010/main" val="535989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Operation of Closed Loop Glycol-Based</a:t>
            </a:r>
          </a:p>
        </p:txBody>
      </p:sp>
      <p:sp>
        <p:nvSpPr>
          <p:cNvPr id="3" name="Content Placeholder 2"/>
          <p:cNvSpPr>
            <a:spLocks noGrp="1"/>
          </p:cNvSpPr>
          <p:nvPr>
            <p:ph idx="1"/>
          </p:nvPr>
        </p:nvSpPr>
        <p:spPr/>
        <p:txBody>
          <a:bodyPr/>
          <a:lstStyle/>
          <a:p>
            <a:pPr marL="457200" indent="-457200">
              <a:buClrTx/>
              <a:buFont typeface="+mj-lt"/>
              <a:buAutoNum type="arabicPeriod"/>
            </a:pPr>
            <a:r>
              <a:rPr lang="en-US" dirty="0"/>
              <a:t>The pumps move fluid through the solar loop and heating or DHW loo</a:t>
            </a:r>
            <a:r>
              <a:rPr lang="en-US" dirty="0">
                <a:solidFill>
                  <a:schemeClr val="tx1"/>
                </a:solidFill>
              </a:rPr>
              <a:t>p, </a:t>
            </a:r>
            <a:r>
              <a:rPr lang="en-US" dirty="0"/>
              <a:t>transferring heat between </a:t>
            </a:r>
            <a:r>
              <a:rPr lang="en-US" dirty="0">
                <a:solidFill>
                  <a:schemeClr val="tx1"/>
                </a:solidFill>
              </a:rPr>
              <a:t>systems-based</a:t>
            </a:r>
            <a:r>
              <a:rPr lang="en-US" dirty="0"/>
              <a:t>  heat transfer and thermodynamic principles.</a:t>
            </a:r>
          </a:p>
          <a:p>
            <a:pPr marL="457200" indent="-457200">
              <a:buClrTx/>
              <a:buFont typeface="+mj-lt"/>
              <a:buAutoNum type="arabicPeriod"/>
            </a:pPr>
            <a:r>
              <a:rPr lang="en-US" dirty="0"/>
              <a:t>The controller will monitor the panel temperature, store temperature and cycle pumps on and of</a:t>
            </a:r>
            <a:r>
              <a:rPr lang="en-US" dirty="0">
                <a:solidFill>
                  <a:schemeClr val="tx1"/>
                </a:solidFill>
              </a:rPr>
              <a:t>f, </a:t>
            </a:r>
            <a:r>
              <a:rPr lang="en-US" dirty="0"/>
              <a:t>depending on demand.</a:t>
            </a:r>
          </a:p>
          <a:p>
            <a:pPr marL="457200" indent="-457200">
              <a:buClrTx/>
              <a:buFont typeface="+mj-lt"/>
              <a:buAutoNum type="arabicPeriod"/>
            </a:pPr>
            <a:r>
              <a:rPr lang="en-US" dirty="0"/>
              <a:t>Depending on the </a:t>
            </a:r>
            <a:r>
              <a:rPr lang="en-US" dirty="0">
                <a:solidFill>
                  <a:schemeClr val="tx1"/>
                </a:solidFill>
              </a:rPr>
              <a:t>type of system, the </a:t>
            </a:r>
            <a:r>
              <a:rPr lang="en-US" dirty="0"/>
              <a:t>solar fluid may or may not remain in the system.</a:t>
            </a:r>
          </a:p>
        </p:txBody>
      </p:sp>
    </p:spTree>
    <p:extLst>
      <p:ext uri="{BB962C8B-B14F-4D97-AF65-F5344CB8AC3E}">
        <p14:creationId xmlns:p14="http://schemas.microsoft.com/office/powerpoint/2010/main" val="1995212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Closed Loop Glycol Based/Internal Heat Exchanger</a:t>
            </a:r>
          </a:p>
        </p:txBody>
      </p:sp>
      <p:sp>
        <p:nvSpPr>
          <p:cNvPr id="8" name="TextBox 7">
            <a:extLst>
              <a:ext uri="{FF2B5EF4-FFF2-40B4-BE49-F238E27FC236}">
                <a16:creationId xmlns:a16="http://schemas.microsoft.com/office/drawing/2014/main" id="{FD80AE52-DA15-974E-9095-D4FF75632E15}"/>
              </a:ext>
            </a:extLst>
          </p:cNvPr>
          <p:cNvSpPr txBox="1"/>
          <p:nvPr/>
        </p:nvSpPr>
        <p:spPr>
          <a:xfrm>
            <a:off x="5283200" y="5346700"/>
            <a:ext cx="5321300" cy="215444"/>
          </a:xfrm>
          <a:prstGeom prst="rect">
            <a:avLst/>
          </a:prstGeom>
          <a:noFill/>
        </p:spPr>
        <p:txBody>
          <a:bodyPr wrap="square" rtlCol="0">
            <a:spAutoFit/>
          </a:bodyPr>
          <a:lstStyle/>
          <a:p>
            <a:r>
              <a:rPr lang="en-US" sz="800" dirty="0"/>
              <a:t>EERE [Public domain</a:t>
            </a:r>
            <a:r>
              <a:rPr lang="en-US" sz="800" dirty="0" smtClean="0"/>
              <a:t>]. </a:t>
            </a:r>
            <a:r>
              <a:rPr lang="en-US" sz="800" dirty="0"/>
              <a:t>Retrieved from https://commons.wikimedia.org/wiki/File:Active_closed_loop_solar_HW_system.png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4800" y="271120"/>
            <a:ext cx="5219700" cy="4872822"/>
          </a:xfrm>
          <a:prstGeom prst="rect">
            <a:avLst/>
          </a:prstGeom>
        </p:spPr>
      </p:pic>
    </p:spTree>
    <p:extLst>
      <p:ext uri="{BB962C8B-B14F-4D97-AF65-F5344CB8AC3E}">
        <p14:creationId xmlns:p14="http://schemas.microsoft.com/office/powerpoint/2010/main" val="2032484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a:xfrm>
            <a:off x="4163446" y="328386"/>
            <a:ext cx="7511350" cy="6027618"/>
          </a:xfrm>
        </p:spPr>
        <p:txBody>
          <a:bodyPr/>
          <a:lstStyle/>
          <a:p>
            <a:pPr marL="0" indent="0">
              <a:buNone/>
            </a:pPr>
            <a:r>
              <a:rPr lang="en-US"/>
              <a:t>Upon completion of this unit, students should be able to</a:t>
            </a:r>
            <a:endParaRPr lang="en-US" dirty="0"/>
          </a:p>
          <a:p>
            <a:pPr>
              <a:buFont typeface="Arial" charset="0"/>
              <a:buChar char="•"/>
            </a:pPr>
            <a:r>
              <a:rPr lang="en-US" dirty="0"/>
              <a:t>Define different collectors</a:t>
            </a:r>
          </a:p>
          <a:p>
            <a:pPr>
              <a:buFont typeface="Arial" charset="0"/>
              <a:buChar char="•"/>
            </a:pPr>
            <a:r>
              <a:rPr lang="en-US" dirty="0"/>
              <a:t>Compare different collectors</a:t>
            </a:r>
          </a:p>
          <a:p>
            <a:pPr>
              <a:buFont typeface="Arial" charset="0"/>
              <a:buChar char="•"/>
            </a:pPr>
            <a:r>
              <a:rPr lang="en-US" dirty="0"/>
              <a:t>Explain a drain back system and how it operates</a:t>
            </a:r>
          </a:p>
          <a:p>
            <a:pPr>
              <a:buFont typeface="Arial" charset="0"/>
              <a:buChar char="•"/>
            </a:pPr>
            <a:r>
              <a:rPr lang="en-US" dirty="0"/>
              <a:t>Explain a closed loop pressurized system and how it operates</a:t>
            </a:r>
          </a:p>
          <a:p>
            <a:pPr>
              <a:buFont typeface="Arial" charset="0"/>
              <a:buChar char="•"/>
            </a:pPr>
            <a:r>
              <a:rPr lang="en-US" dirty="0"/>
              <a:t>Explain the purpose of the electronic controller</a:t>
            </a:r>
          </a:p>
          <a:p>
            <a:pPr>
              <a:buFont typeface="Arial" charset="0"/>
              <a:buChar char="•"/>
            </a:pPr>
            <a:endParaRPr lang="en-US" dirty="0"/>
          </a:p>
        </p:txBody>
      </p:sp>
      <p:sp>
        <p:nvSpPr>
          <p:cNvPr id="4" name="TextBox 3"/>
          <p:cNvSpPr txBox="1"/>
          <p:nvPr/>
        </p:nvSpPr>
        <p:spPr>
          <a:xfrm>
            <a:off x="127320" y="5984438"/>
            <a:ext cx="3796496" cy="861774"/>
          </a:xfrm>
          <a:prstGeom prst="rect">
            <a:avLst/>
          </a:prstGeom>
          <a:noFill/>
        </p:spPr>
        <p:txBody>
          <a:bodyPr wrap="square" rtlCol="0">
            <a:spAutoFit/>
          </a:bodyPr>
          <a:lstStyle/>
          <a:p>
            <a:r>
              <a:rPr lang="en-US" sz="1000" dirty="0"/>
              <a:t>“This presentation was prepared by Northeast Iowa Community College under award EG-17-004 from the Iowa Energy Center. Any opinions, findings, and conclusions or recommendations expressed in this material are those of the author(s) and do not necessarily reflect the views of the Iowa Energy Center.”</a:t>
            </a:r>
          </a:p>
        </p:txBody>
      </p:sp>
    </p:spTree>
    <p:extLst>
      <p:ext uri="{BB962C8B-B14F-4D97-AF65-F5344CB8AC3E}">
        <p14:creationId xmlns:p14="http://schemas.microsoft.com/office/powerpoint/2010/main" val="853169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Objectives</a:t>
            </a:r>
            <a:endParaRPr lang="en-US" dirty="0"/>
          </a:p>
        </p:txBody>
      </p:sp>
      <p:sp>
        <p:nvSpPr>
          <p:cNvPr id="3" name="Content Placeholder 2"/>
          <p:cNvSpPr>
            <a:spLocks noGrp="1"/>
          </p:cNvSpPr>
          <p:nvPr>
            <p:ph idx="1"/>
          </p:nvPr>
        </p:nvSpPr>
        <p:spPr/>
        <p:txBody>
          <a:bodyPr/>
          <a:lstStyle/>
          <a:p>
            <a:pPr marL="0" indent="0">
              <a:buNone/>
            </a:pPr>
            <a:r>
              <a:rPr lang="en-US" dirty="0"/>
              <a:t>The objective of this unit is to present the student with information on basic collectors and some common basic systems. Upon completion, the student will have an understanding of the following: </a:t>
            </a:r>
          </a:p>
          <a:p>
            <a:r>
              <a:rPr lang="en-US" dirty="0"/>
              <a:t>Different Collectors</a:t>
            </a:r>
          </a:p>
          <a:p>
            <a:r>
              <a:rPr lang="en-US" dirty="0"/>
              <a:t>Drain back systems</a:t>
            </a:r>
          </a:p>
          <a:p>
            <a:r>
              <a:rPr lang="en-US" dirty="0"/>
              <a:t>Close loop pressurized systems</a:t>
            </a:r>
          </a:p>
          <a:p>
            <a:r>
              <a:rPr lang="en-US" dirty="0"/>
              <a:t>The integration of solar components into a system</a:t>
            </a:r>
          </a:p>
          <a:p>
            <a:endParaRPr lang="en-US" dirty="0"/>
          </a:p>
          <a:p>
            <a:endParaRPr lang="en-US" dirty="0"/>
          </a:p>
          <a:p>
            <a:endParaRPr lang="en-US" dirty="0"/>
          </a:p>
        </p:txBody>
      </p:sp>
    </p:spTree>
    <p:extLst>
      <p:ext uri="{BB962C8B-B14F-4D97-AF65-F5344CB8AC3E}">
        <p14:creationId xmlns:p14="http://schemas.microsoft.com/office/powerpoint/2010/main" val="1110896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
            </a:r>
            <a:br>
              <a:rPr lang="en-US"/>
            </a:br>
            <a:r>
              <a:rPr lang="en-US"/>
              <a:t>Collectors</a:t>
            </a:r>
            <a:endParaRPr lang="en-US" dirty="0"/>
          </a:p>
        </p:txBody>
      </p:sp>
      <p:sp>
        <p:nvSpPr>
          <p:cNvPr id="3" name="Content Placeholder 2"/>
          <p:cNvSpPr>
            <a:spLocks noGrp="1"/>
          </p:cNvSpPr>
          <p:nvPr>
            <p:ph idx="1"/>
          </p:nvPr>
        </p:nvSpPr>
        <p:spPr/>
        <p:txBody>
          <a:bodyPr/>
          <a:lstStyle/>
          <a:p>
            <a:endParaRPr lang="en-US"/>
          </a:p>
          <a:p>
            <a:r>
              <a:rPr lang="en-US"/>
              <a:t>The collectors at the basic level are just black tubes carrying water that will absorb heat.</a:t>
            </a:r>
          </a:p>
          <a:p>
            <a:r>
              <a:rPr lang="en-US"/>
              <a:t>Radiation heating occurs when waves of light from the sun are absorbed by a surface; this is the basis for solar thermal panels.</a:t>
            </a:r>
          </a:p>
          <a:p>
            <a:r>
              <a:rPr lang="en-US"/>
              <a:t>Radiation heating is what an individual would experience standing in front of a campfire. </a:t>
            </a:r>
          </a:p>
          <a:p>
            <a:r>
              <a:rPr lang="en-US"/>
              <a:t>In all heat transfer, energy is taken from the hotter object that gets cooler and given to the cooler object that gets hotter.</a:t>
            </a:r>
          </a:p>
          <a:p>
            <a:endParaRPr lang="en-US"/>
          </a:p>
          <a:p>
            <a:endParaRPr lang="en-US"/>
          </a:p>
          <a:p>
            <a:endParaRPr lang="en-US"/>
          </a:p>
          <a:p>
            <a:endParaRPr lang="en-US"/>
          </a:p>
          <a:p>
            <a:endParaRPr lang="en-US"/>
          </a:p>
          <a:p>
            <a:endParaRPr lang="en-US"/>
          </a:p>
          <a:p>
            <a:endParaRPr lang="en-US"/>
          </a:p>
          <a:p>
            <a:endParaRPr lang="en-US" dirty="0"/>
          </a:p>
        </p:txBody>
      </p:sp>
    </p:spTree>
    <p:extLst>
      <p:ext uri="{BB962C8B-B14F-4D97-AF65-F5344CB8AC3E}">
        <p14:creationId xmlns:p14="http://schemas.microsoft.com/office/powerpoint/2010/main" val="1824136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
            </a:r>
            <a:br>
              <a:rPr lang="en-US"/>
            </a:br>
            <a:r>
              <a:rPr lang="en-US"/>
              <a:t>Collectors</a:t>
            </a:r>
            <a:endParaRPr lang="en-US" dirty="0"/>
          </a:p>
        </p:txBody>
      </p:sp>
      <p:sp>
        <p:nvSpPr>
          <p:cNvPr id="3" name="Content Placeholder 2"/>
          <p:cNvSpPr>
            <a:spLocks noGrp="1"/>
          </p:cNvSpPr>
          <p:nvPr>
            <p:ph idx="1"/>
          </p:nvPr>
        </p:nvSpPr>
        <p:spPr/>
        <p:txBody>
          <a:bodyPr/>
          <a:lstStyle/>
          <a:p>
            <a:r>
              <a:rPr lang="en-US" dirty="0"/>
              <a:t>Absorber plates: A black surface will heat up faster than a white surface due to absorptivity, which means the surface absorbs a greater percentage of the light waves.</a:t>
            </a:r>
          </a:p>
          <a:p>
            <a:pPr lvl="1"/>
            <a:r>
              <a:rPr lang="en-US" dirty="0"/>
              <a:t>Flat Plate and Evacuated tubes collectors use absorber plates.</a:t>
            </a:r>
          </a:p>
          <a:p>
            <a:r>
              <a:rPr lang="en-US" dirty="0"/>
              <a:t>Glass covers: Flat plate and evacuated tubes use a surface layer of glass to shield from wind and contain the greenhouse effect in the collector.</a:t>
            </a:r>
          </a:p>
          <a:p>
            <a:r>
              <a:rPr lang="en-US" dirty="0"/>
              <a:t>Insulation: Insulation is very important and needs to be effective. It will prevent heat loss on cold sunny days or when the heat transfer fluid is very hot on warm days.</a:t>
            </a:r>
          </a:p>
          <a:p>
            <a:r>
              <a:rPr lang="en-US" dirty="0"/>
              <a:t>Four common collectors for small scale installation include:</a:t>
            </a:r>
          </a:p>
          <a:p>
            <a:pPr lvl="1"/>
            <a:r>
              <a:rPr lang="en-US" sz="2000" dirty="0"/>
              <a:t>Un-Glazed Flat Plate</a:t>
            </a:r>
          </a:p>
          <a:p>
            <a:pPr lvl="1"/>
            <a:r>
              <a:rPr lang="en-US" sz="2000" dirty="0"/>
              <a:t>Glazed flat plate</a:t>
            </a:r>
          </a:p>
          <a:p>
            <a:pPr lvl="1"/>
            <a:r>
              <a:rPr lang="en-US" sz="2000" dirty="0"/>
              <a:t>Evacuated Tube</a:t>
            </a:r>
          </a:p>
          <a:p>
            <a:pPr lvl="1"/>
            <a:r>
              <a:rPr lang="en-US" sz="2000" dirty="0"/>
              <a:t>Concentrating</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98453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Un-Glazed Flat Plate Collector</a:t>
            </a:r>
          </a:p>
        </p:txBody>
      </p:sp>
      <p:sp>
        <p:nvSpPr>
          <p:cNvPr id="4" name="Content Placeholder 3"/>
          <p:cNvSpPr>
            <a:spLocks noGrp="1"/>
          </p:cNvSpPr>
          <p:nvPr>
            <p:ph idx="1"/>
          </p:nvPr>
        </p:nvSpPr>
        <p:spPr/>
        <p:txBody>
          <a:bodyPr>
            <a:normAutofit/>
          </a:bodyPr>
          <a:lstStyle/>
          <a:p>
            <a:r>
              <a:rPr lang="en-US" sz="2200" dirty="0"/>
              <a:t>Simplest and least expensive collectors</a:t>
            </a:r>
          </a:p>
          <a:p>
            <a:r>
              <a:rPr lang="en-US" sz="2200" dirty="0"/>
              <a:t>No insulation, absorber plates or glazing</a:t>
            </a:r>
          </a:p>
          <a:p>
            <a:r>
              <a:rPr lang="en-US" sz="2200" dirty="0"/>
              <a:t>Inefficient </a:t>
            </a:r>
          </a:p>
          <a:p>
            <a:r>
              <a:rPr lang="en-US" sz="2200" dirty="0"/>
              <a:t> When the water inside the system becomes hotter than the outside air, the system transfers heat out of system.</a:t>
            </a:r>
          </a:p>
          <a:p>
            <a:r>
              <a:rPr lang="en-US" sz="2200" dirty="0"/>
              <a:t>Mainly used for heating pools in </a:t>
            </a:r>
            <a:br>
              <a:rPr lang="en-US" sz="2200" dirty="0"/>
            </a:br>
            <a:r>
              <a:rPr lang="en-US" sz="2200" dirty="0"/>
              <a:t>summertime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2557" y="3947445"/>
            <a:ext cx="3508272" cy="2438400"/>
          </a:xfrm>
          <a:prstGeom prst="rect">
            <a:avLst/>
          </a:prstGeom>
        </p:spPr>
      </p:pic>
      <p:sp>
        <p:nvSpPr>
          <p:cNvPr id="6" name="TextBox 7"/>
          <p:cNvSpPr txBox="1">
            <a:spLocks noGrp="1"/>
          </p:cNvSpPr>
          <p:nvPr/>
        </p:nvSpPr>
        <p:spPr>
          <a:xfrm>
            <a:off x="8584633" y="4953001"/>
            <a:ext cx="3447943" cy="338554"/>
          </a:xfrm>
          <a:prstGeom prst="rect">
            <a:avLst/>
          </a:prstGeom>
          <a:noFill/>
        </p:spPr>
        <p:txBody>
          <a:bodyPr vert="horz" wrap="square" lIns="0" tIns="45720" rIns="0" bIns="45720" rtlCol="0">
            <a:spAutoFit/>
          </a:bodyPr>
          <a:lstStyle>
            <a:lvl1pPr marL="91440" indent="-91440" algn="l" defTabSz="914400" rtl="0" eaLnBrk="1" latinLnBrk="0" hangingPunct="1">
              <a:lnSpc>
                <a:spcPct val="100000"/>
              </a:lnSpc>
              <a:spcBef>
                <a:spcPts val="1200"/>
              </a:spcBef>
              <a:spcAft>
                <a:spcPts val="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indent="0">
              <a:buNone/>
            </a:pPr>
            <a:r>
              <a:rPr lang="en-US" sz="800" dirty="0" smtClean="0"/>
              <a:t>Samuel King Jr. U.S. Air Force [Public Domain]. </a:t>
            </a:r>
            <a:r>
              <a:rPr lang="en-US" sz="800" dirty="0"/>
              <a:t>Retrieved from https://www.eglin.af.mil/News/Photos/igphoto/2000209325/</a:t>
            </a:r>
          </a:p>
        </p:txBody>
      </p:sp>
      <p:sp>
        <p:nvSpPr>
          <p:cNvPr id="7" name="TextBox 6"/>
          <p:cNvSpPr txBox="1"/>
          <p:nvPr/>
        </p:nvSpPr>
        <p:spPr>
          <a:xfrm>
            <a:off x="4579196" y="6362700"/>
            <a:ext cx="5796704" cy="215444"/>
          </a:xfrm>
          <a:prstGeom prst="rect">
            <a:avLst/>
          </a:prstGeom>
          <a:noFill/>
        </p:spPr>
        <p:txBody>
          <a:bodyPr wrap="square" rtlCol="0">
            <a:spAutoFit/>
          </a:bodyPr>
          <a:lstStyle/>
          <a:p>
            <a:r>
              <a:rPr lang="en-US" sz="800" dirty="0" smtClean="0"/>
              <a:t>Environmental Protection Agency [Public Domain]. </a:t>
            </a:r>
            <a:r>
              <a:rPr lang="en-US" sz="800" dirty="0"/>
              <a:t>Retrieved from https://www.epa.gov/rhc/solar-heating-and-cooling-technologies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4633" y="2560828"/>
            <a:ext cx="3316224" cy="2371344"/>
          </a:xfrm>
          <a:prstGeom prst="rect">
            <a:avLst/>
          </a:prstGeom>
        </p:spPr>
      </p:pic>
    </p:spTree>
    <p:extLst>
      <p:ext uri="{BB962C8B-B14F-4D97-AF65-F5344CB8AC3E}">
        <p14:creationId xmlns:p14="http://schemas.microsoft.com/office/powerpoint/2010/main" val="427154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Glazed </a:t>
            </a:r>
            <a:br>
              <a:rPr lang="en-US"/>
            </a:br>
            <a:r>
              <a:rPr lang="en-US"/>
              <a:t>Flat Plate Collector</a:t>
            </a:r>
            <a:endParaRPr lang="en-US" dirty="0"/>
          </a:p>
        </p:txBody>
      </p:sp>
      <p:sp>
        <p:nvSpPr>
          <p:cNvPr id="4" name="Content Placeholder 3"/>
          <p:cNvSpPr>
            <a:spLocks noGrp="1"/>
          </p:cNvSpPr>
          <p:nvPr>
            <p:ph idx="1"/>
          </p:nvPr>
        </p:nvSpPr>
        <p:spPr/>
        <p:txBody>
          <a:bodyPr/>
          <a:lstStyle/>
          <a:p>
            <a:r>
              <a:rPr lang="en-US" dirty="0"/>
              <a:t>Simple in design</a:t>
            </a:r>
          </a:p>
          <a:p>
            <a:r>
              <a:rPr lang="en-US" dirty="0"/>
              <a:t>Inexpensive in cost in terms of BTU collected per square foot</a:t>
            </a:r>
          </a:p>
          <a:p>
            <a:r>
              <a:rPr lang="en-US" dirty="0"/>
              <a:t>The tubes carry fluid and are fused to an absorber plate.</a:t>
            </a:r>
          </a:p>
          <a:p>
            <a:r>
              <a:rPr lang="en-US" dirty="0"/>
              <a:t>Insulated frame</a:t>
            </a:r>
          </a:p>
          <a:p>
            <a:r>
              <a:rPr lang="en-US" dirty="0"/>
              <a:t>Insulated tempered glass creates a greenhouse effect holding heat in.</a:t>
            </a:r>
          </a:p>
        </p:txBody>
      </p:sp>
      <p:sp>
        <p:nvSpPr>
          <p:cNvPr id="6" name="TextBox 7"/>
          <p:cNvSpPr txBox="1">
            <a:spLocks noGrp="1"/>
          </p:cNvSpPr>
          <p:nvPr/>
        </p:nvSpPr>
        <p:spPr>
          <a:xfrm>
            <a:off x="8399417" y="3305889"/>
            <a:ext cx="1452258" cy="45719"/>
          </a:xfrm>
          <a:prstGeom prst="rect">
            <a:avLst/>
          </a:prstGeom>
          <a:noFill/>
        </p:spPr>
        <p:txBody>
          <a:bodyPr vert="horz" wrap="square" lIns="0" tIns="45720" rIns="0" bIns="45720" rtlCol="0">
            <a:spAutoFit/>
          </a:bodyPr>
          <a:lstStyle>
            <a:lvl1pPr marL="91440" indent="-91440" algn="l" defTabSz="914400" rtl="0" eaLnBrk="1" latinLnBrk="0" hangingPunct="1">
              <a:lnSpc>
                <a:spcPct val="100000"/>
              </a:lnSpc>
              <a:spcBef>
                <a:spcPts val="1200"/>
              </a:spcBef>
              <a:spcAft>
                <a:spcPts val="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0"/>
              </a:spcBef>
              <a:spcAft>
                <a:spcPts val="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indent="0">
              <a:buNone/>
            </a:pPr>
            <a:endParaRPr lang="en-US" sz="1000" dirty="0"/>
          </a:p>
        </p:txBody>
      </p:sp>
      <p:sp>
        <p:nvSpPr>
          <p:cNvPr id="7" name="TextBox 6"/>
          <p:cNvSpPr txBox="1"/>
          <p:nvPr/>
        </p:nvSpPr>
        <p:spPr>
          <a:xfrm>
            <a:off x="4222126" y="4759282"/>
            <a:ext cx="3635194" cy="338554"/>
          </a:xfrm>
          <a:prstGeom prst="rect">
            <a:avLst/>
          </a:prstGeom>
          <a:noFill/>
        </p:spPr>
        <p:txBody>
          <a:bodyPr wrap="square" rtlCol="0">
            <a:spAutoFit/>
          </a:bodyPr>
          <a:lstStyle/>
          <a:p>
            <a:r>
              <a:rPr lang="en-US" sz="800" dirty="0" err="1"/>
              <a:t>SolarCoordinates</a:t>
            </a:r>
            <a:r>
              <a:rPr lang="en-US" sz="800" dirty="0"/>
              <a:t> [CC BY-SA </a:t>
            </a:r>
            <a:r>
              <a:rPr lang="en-US" sz="800" dirty="0" smtClean="0"/>
              <a:t>3.0]. </a:t>
            </a:r>
            <a:r>
              <a:rPr lang="en-US" sz="800" dirty="0"/>
              <a:t>Retrieved from https://commons.wikimedia.org/wiki/File:Flatplate.png</a:t>
            </a:r>
          </a:p>
        </p:txBody>
      </p:sp>
      <p:sp>
        <p:nvSpPr>
          <p:cNvPr id="8" name="TextBox 7"/>
          <p:cNvSpPr txBox="1"/>
          <p:nvPr/>
        </p:nvSpPr>
        <p:spPr>
          <a:xfrm rot="10800000" flipH="1" flipV="1">
            <a:off x="8102600" y="5307324"/>
            <a:ext cx="4184308" cy="338554"/>
          </a:xfrm>
          <a:prstGeom prst="rect">
            <a:avLst/>
          </a:prstGeom>
          <a:noFill/>
        </p:spPr>
        <p:txBody>
          <a:bodyPr wrap="square" rtlCol="0">
            <a:spAutoFit/>
          </a:bodyPr>
          <a:lstStyle/>
          <a:p>
            <a:r>
              <a:rPr lang="en-US" sz="800" dirty="0"/>
              <a:t>EERE [Public domain</a:t>
            </a:r>
            <a:r>
              <a:rPr lang="en-US" sz="800" dirty="0" smtClean="0"/>
              <a:t>]. </a:t>
            </a:r>
            <a:r>
              <a:rPr lang="en-US" sz="800" dirty="0"/>
              <a:t>Retrieved from https://commons.wikimedia.org/wiki/File:Flat_plate_glazed_collector.gif</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2600" y="2627312"/>
            <a:ext cx="3689946" cy="2675211"/>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5633" t="9726" r="7043" b="12304"/>
          <a:stretch/>
        </p:blipFill>
        <p:spPr>
          <a:xfrm>
            <a:off x="4222126" y="3026535"/>
            <a:ext cx="3635194" cy="1668351"/>
          </a:xfrm>
          <a:prstGeom prst="rect">
            <a:avLst/>
          </a:prstGeom>
        </p:spPr>
      </p:pic>
    </p:spTree>
    <p:extLst>
      <p:ext uri="{BB962C8B-B14F-4D97-AF65-F5344CB8AC3E}">
        <p14:creationId xmlns:p14="http://schemas.microsoft.com/office/powerpoint/2010/main" val="994928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Evacuated Tube Collector</a:t>
            </a:r>
            <a:endParaRPr lang="en-US" dirty="0"/>
          </a:p>
        </p:txBody>
      </p:sp>
      <p:sp>
        <p:nvSpPr>
          <p:cNvPr id="4" name="Content Placeholder 3"/>
          <p:cNvSpPr>
            <a:spLocks noGrp="1"/>
          </p:cNvSpPr>
          <p:nvPr>
            <p:ph idx="1"/>
          </p:nvPr>
        </p:nvSpPr>
        <p:spPr>
          <a:xfrm>
            <a:off x="4176146" y="222353"/>
            <a:ext cx="7511350" cy="6027618"/>
          </a:xfrm>
        </p:spPr>
        <p:txBody>
          <a:bodyPr/>
          <a:lstStyle/>
          <a:p>
            <a:r>
              <a:rPr lang="en-US" dirty="0"/>
              <a:t>They are more complicated than flat plate collectors; however, they offer many advantages.</a:t>
            </a:r>
          </a:p>
          <a:p>
            <a:r>
              <a:rPr lang="en-US" dirty="0"/>
              <a:t>They do not use insulation but create insulation by removing the air from inside the glass. (Vacuum)</a:t>
            </a:r>
          </a:p>
          <a:p>
            <a:r>
              <a:rPr lang="en-US" dirty="0"/>
              <a:t>A vacuum is a very good insulator since there are fewer air molecules to transfer heat by conduction or convection to the outer wall of the tube.</a:t>
            </a:r>
          </a:p>
          <a:p>
            <a:r>
              <a:rPr lang="en-US" dirty="0"/>
              <a:t>Tubes will be cool to the touch on a hot day.</a:t>
            </a:r>
          </a:p>
          <a:p>
            <a:pPr lvl="1"/>
            <a:endParaRPr lang="en-US" dirty="0"/>
          </a:p>
        </p:txBody>
      </p:sp>
      <p:sp>
        <p:nvSpPr>
          <p:cNvPr id="6" name="TextBox 5"/>
          <p:cNvSpPr txBox="1"/>
          <p:nvPr/>
        </p:nvSpPr>
        <p:spPr>
          <a:xfrm>
            <a:off x="4402459" y="6176964"/>
            <a:ext cx="3903341" cy="461665"/>
          </a:xfrm>
          <a:prstGeom prst="rect">
            <a:avLst/>
          </a:prstGeom>
          <a:noFill/>
        </p:spPr>
        <p:txBody>
          <a:bodyPr wrap="square" rtlCol="0">
            <a:spAutoFit/>
          </a:bodyPr>
          <a:lstStyle/>
          <a:p>
            <a:r>
              <a:rPr lang="en-US" sz="800" dirty="0" smtClean="0"/>
              <a:t>Environmental Protection Agency [Public Domain]. </a:t>
            </a:r>
            <a:r>
              <a:rPr lang="en-US" sz="800" dirty="0"/>
              <a:t>Retrieved from https://www.epa.gov/rhc/solar-heating-and-cooling-technologies#Evacuated-tube-solar-collectors</a:t>
            </a:r>
          </a:p>
        </p:txBody>
      </p:sp>
      <p:sp>
        <p:nvSpPr>
          <p:cNvPr id="8" name="TextBox 7"/>
          <p:cNvSpPr txBox="1"/>
          <p:nvPr/>
        </p:nvSpPr>
        <p:spPr>
          <a:xfrm>
            <a:off x="8551713" y="5652149"/>
            <a:ext cx="3010881" cy="461665"/>
          </a:xfrm>
          <a:prstGeom prst="rect">
            <a:avLst/>
          </a:prstGeom>
          <a:noFill/>
        </p:spPr>
        <p:txBody>
          <a:bodyPr wrap="square" rtlCol="0">
            <a:spAutoFit/>
          </a:bodyPr>
          <a:lstStyle/>
          <a:p>
            <a:r>
              <a:rPr lang="en-US" sz="800" dirty="0" err="1"/>
              <a:t>Mmz.alonso</a:t>
            </a:r>
            <a:r>
              <a:rPr lang="en-US" sz="800" dirty="0"/>
              <a:t> [CC BY-SA </a:t>
            </a:r>
            <a:r>
              <a:rPr lang="en-US" sz="800" dirty="0" smtClean="0"/>
              <a:t>4.0]. </a:t>
            </a:r>
            <a:r>
              <a:rPr lang="en-US" sz="800" dirty="0"/>
              <a:t>Retrieved from https://commons.wikimedia.org/wiki/File:Sistema_por_Hidroneumatico_(Calentador_solar_para_alta_presi%C3%B3n).JPG</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2459" y="3236162"/>
            <a:ext cx="3078486" cy="2908592"/>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1713" y="3236162"/>
            <a:ext cx="3135784" cy="2351838"/>
          </a:xfrm>
          <a:prstGeom prst="rect">
            <a:avLst/>
          </a:prstGeom>
        </p:spPr>
      </p:pic>
    </p:spTree>
    <p:extLst>
      <p:ext uri="{BB962C8B-B14F-4D97-AF65-F5344CB8AC3E}">
        <p14:creationId xmlns:p14="http://schemas.microsoft.com/office/powerpoint/2010/main" val="1340525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2416" y="3642583"/>
            <a:ext cx="4113430" cy="2646247"/>
          </a:xfrm>
          <a:prstGeom prst="rect">
            <a:avLst/>
          </a:prstGeom>
        </p:spPr>
      </p:pic>
      <p:sp>
        <p:nvSpPr>
          <p:cNvPr id="2" name="Title 1"/>
          <p:cNvSpPr>
            <a:spLocks noGrp="1"/>
          </p:cNvSpPr>
          <p:nvPr>
            <p:ph type="title"/>
          </p:nvPr>
        </p:nvSpPr>
        <p:spPr/>
        <p:txBody>
          <a:bodyPr/>
          <a:lstStyle/>
          <a:p>
            <a:r>
              <a:rPr lang="en-US"/>
              <a:t>Concentrating</a:t>
            </a:r>
            <a:br>
              <a:rPr lang="en-US"/>
            </a:br>
            <a:r>
              <a:rPr lang="en-US"/>
              <a:t>Collectors</a:t>
            </a:r>
            <a:endParaRPr lang="en-US" dirty="0"/>
          </a:p>
        </p:txBody>
      </p:sp>
      <p:sp>
        <p:nvSpPr>
          <p:cNvPr id="4" name="Content Placeholder 3"/>
          <p:cNvSpPr>
            <a:spLocks noGrp="1"/>
          </p:cNvSpPr>
          <p:nvPr>
            <p:ph idx="1"/>
          </p:nvPr>
        </p:nvSpPr>
        <p:spPr>
          <a:xfrm>
            <a:off x="4176146" y="404586"/>
            <a:ext cx="7511350" cy="6027618"/>
          </a:xfrm>
        </p:spPr>
        <p:txBody>
          <a:bodyPr/>
          <a:lstStyle/>
          <a:p>
            <a:r>
              <a:rPr lang="en-US" dirty="0"/>
              <a:t>Works on the same premise of starting a fire with a magnifying glass.</a:t>
            </a:r>
          </a:p>
          <a:p>
            <a:r>
              <a:rPr lang="en-US" dirty="0"/>
              <a:t>Mirrors focus the sunlight to a central point.</a:t>
            </a:r>
          </a:p>
          <a:p>
            <a:r>
              <a:rPr lang="en-US" dirty="0"/>
              <a:t>A parabolic configuration of mirrors direct the sun to an uninsulated tube carrying  heat transfer fluid.</a:t>
            </a:r>
          </a:p>
          <a:p>
            <a:r>
              <a:rPr lang="en-US" dirty="0"/>
              <a:t>A very simplistic tracking sun tracking system which make it more efficient.</a:t>
            </a:r>
          </a:p>
        </p:txBody>
      </p:sp>
      <p:sp>
        <p:nvSpPr>
          <p:cNvPr id="6" name="TextBox 5"/>
          <p:cNvSpPr txBox="1"/>
          <p:nvPr/>
        </p:nvSpPr>
        <p:spPr>
          <a:xfrm>
            <a:off x="4394200" y="6301530"/>
            <a:ext cx="3904416" cy="461665"/>
          </a:xfrm>
          <a:prstGeom prst="rect">
            <a:avLst/>
          </a:prstGeom>
          <a:noFill/>
        </p:spPr>
        <p:txBody>
          <a:bodyPr wrap="square" rtlCol="0">
            <a:spAutoFit/>
          </a:bodyPr>
          <a:lstStyle/>
          <a:p>
            <a:r>
              <a:rPr lang="en-US" sz="800" dirty="0" smtClean="0"/>
              <a:t>Environmental Protection Agency [Public Domain]. </a:t>
            </a:r>
            <a:r>
              <a:rPr lang="en-US" sz="800" dirty="0"/>
              <a:t>Retrieved from https://www.epa.gov/rhc/solar-heating-and-cooling-technologies#Concentrating-solar-systems</a:t>
            </a:r>
          </a:p>
        </p:txBody>
      </p:sp>
      <p:sp>
        <p:nvSpPr>
          <p:cNvPr id="7" name="TextBox 6"/>
          <p:cNvSpPr txBox="1"/>
          <p:nvPr/>
        </p:nvSpPr>
        <p:spPr>
          <a:xfrm>
            <a:off x="8298616" y="5166119"/>
            <a:ext cx="3739896" cy="338554"/>
          </a:xfrm>
          <a:prstGeom prst="rect">
            <a:avLst/>
          </a:prstGeom>
          <a:noFill/>
        </p:spPr>
        <p:txBody>
          <a:bodyPr wrap="square" rtlCol="0">
            <a:spAutoFit/>
          </a:bodyPr>
          <a:lstStyle/>
          <a:p>
            <a:r>
              <a:rPr lang="en-US" sz="800" dirty="0" err="1" smtClean="0"/>
              <a:t>Schlaich</a:t>
            </a:r>
            <a:r>
              <a:rPr lang="en-US" sz="800" dirty="0" smtClean="0"/>
              <a:t> </a:t>
            </a:r>
            <a:r>
              <a:rPr lang="en-US" sz="800" dirty="0" err="1" smtClean="0"/>
              <a:t>Bergermann</a:t>
            </a:r>
            <a:r>
              <a:rPr lang="en-US" sz="800" dirty="0"/>
              <a:t> </a:t>
            </a:r>
            <a:r>
              <a:rPr lang="en-US" sz="800" dirty="0" smtClean="0"/>
              <a:t>[Public Domain]. </a:t>
            </a:r>
            <a:r>
              <a:rPr lang="en-US" sz="800" dirty="0"/>
              <a:t>Retrieved from https://commons.wikimedia.org/wiki/File:EuroDishSBP_front.jpg</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0216" y="2739582"/>
            <a:ext cx="3413135" cy="2339402"/>
          </a:xfrm>
          <a:prstGeom prst="rect">
            <a:avLst/>
          </a:prstGeom>
        </p:spPr>
      </p:pic>
    </p:spTree>
    <p:extLst>
      <p:ext uri="{BB962C8B-B14F-4D97-AF65-F5344CB8AC3E}">
        <p14:creationId xmlns:p14="http://schemas.microsoft.com/office/powerpoint/2010/main" val="798788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Drain Back Systems</a:t>
            </a:r>
            <a:endParaRPr lang="en-US" dirty="0"/>
          </a:p>
        </p:txBody>
      </p:sp>
      <p:sp>
        <p:nvSpPr>
          <p:cNvPr id="3" name="Content Placeholder 2"/>
          <p:cNvSpPr>
            <a:spLocks noGrp="1"/>
          </p:cNvSpPr>
          <p:nvPr>
            <p:ph idx="1"/>
          </p:nvPr>
        </p:nvSpPr>
        <p:spPr/>
        <p:txBody>
          <a:bodyPr/>
          <a:lstStyle/>
          <a:p>
            <a:r>
              <a:rPr lang="en-US" dirty="0"/>
              <a:t>One of the most trouble-free systems used in solar thermal</a:t>
            </a:r>
          </a:p>
          <a:p>
            <a:r>
              <a:rPr lang="en-US" dirty="0"/>
              <a:t>No antifreeze is needed in the system.</a:t>
            </a:r>
          </a:p>
          <a:p>
            <a:r>
              <a:rPr lang="en-US" dirty="0"/>
              <a:t>No heat transfer fluid pressure is needed.</a:t>
            </a:r>
          </a:p>
          <a:p>
            <a:r>
              <a:rPr lang="en-US" dirty="0"/>
              <a:t>No air scoops or vents are needed.</a:t>
            </a:r>
          </a:p>
          <a:p>
            <a:r>
              <a:rPr lang="en-US" dirty="0"/>
              <a:t>Fail safe -  This is a critical concept of any system.</a:t>
            </a:r>
          </a:p>
          <a:p>
            <a:r>
              <a:rPr lang="en-US" dirty="0"/>
              <a:t>The piping is configured to run out of the array: water runs downhill, a minimum of 10 degrees to allow the bubbles to travel up the pipe.</a:t>
            </a:r>
          </a:p>
          <a:p>
            <a:r>
              <a:rPr lang="en-US" dirty="0"/>
              <a:t>Very simple maintenance is required.</a:t>
            </a:r>
          </a:p>
        </p:txBody>
      </p:sp>
    </p:spTree>
    <p:extLst>
      <p:ext uri="{BB962C8B-B14F-4D97-AF65-F5344CB8AC3E}">
        <p14:creationId xmlns:p14="http://schemas.microsoft.com/office/powerpoint/2010/main" val="314033731"/>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2379</TotalTime>
  <Words>1095</Words>
  <Application>Microsoft Office PowerPoint</Application>
  <PresentationFormat>Widescreen</PresentationFormat>
  <Paragraphs>114</Paragraphs>
  <Slides>15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Wingdings</vt:lpstr>
      <vt:lpstr>Retrospect</vt:lpstr>
      <vt:lpstr>Solar Thermal Basics</vt:lpstr>
      <vt:lpstr>Objectives</vt:lpstr>
      <vt:lpstr> Collectors</vt:lpstr>
      <vt:lpstr> Collectors</vt:lpstr>
      <vt:lpstr>Un-Glazed Flat Plate Collector</vt:lpstr>
      <vt:lpstr>Glazed  Flat Plate Collector</vt:lpstr>
      <vt:lpstr>Evacuated Tube Collector</vt:lpstr>
      <vt:lpstr>Concentrating Collectors</vt:lpstr>
      <vt:lpstr>Drain Back Systems</vt:lpstr>
      <vt:lpstr>Drain Back System Operation</vt:lpstr>
      <vt:lpstr>Drain Back with Controller</vt:lpstr>
      <vt:lpstr>Closed Loop Glycol Based</vt:lpstr>
      <vt:lpstr>Operation of Closed Loop Glycol-Based</vt:lpstr>
      <vt:lpstr>Closed Loop Glycol Based/Internal Heat Exchanger</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Carlson</dc:creator>
  <cp:lastModifiedBy>Madeline Wagner</cp:lastModifiedBy>
  <cp:revision>204</cp:revision>
  <cp:lastPrinted>2017-10-01T16:21:22Z</cp:lastPrinted>
  <dcterms:created xsi:type="dcterms:W3CDTF">2017-10-01T16:12:52Z</dcterms:created>
  <dcterms:modified xsi:type="dcterms:W3CDTF">2019-02-22T15:34:49Z</dcterms:modified>
</cp:coreProperties>
</file>