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7"/>
  </p:notesMasterIdLst>
  <p:sldIdLst>
    <p:sldId id="417" r:id="rId2"/>
    <p:sldId id="418" r:id="rId3"/>
    <p:sldId id="419" r:id="rId4"/>
    <p:sldId id="420" r:id="rId5"/>
    <p:sldId id="421" r:id="rId6"/>
    <p:sldId id="422" r:id="rId7"/>
    <p:sldId id="423" r:id="rId8"/>
    <p:sldId id="424" r:id="rId9"/>
    <p:sldId id="425" r:id="rId10"/>
    <p:sldId id="426" r:id="rId11"/>
    <p:sldId id="427" r:id="rId12"/>
    <p:sldId id="428" r:id="rId13"/>
    <p:sldId id="429" r:id="rId14"/>
    <p:sldId id="430" r:id="rId15"/>
    <p:sldId id="43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04"/>
    <p:restoredTop sz="85761" autoAdjust="0"/>
  </p:normalViewPr>
  <p:slideViewPr>
    <p:cSldViewPr snapToGrid="0" snapToObjects="1">
      <p:cViewPr varScale="1">
        <p:scale>
          <a:sx n="71" d="100"/>
          <a:sy n="71" d="100"/>
        </p:scale>
        <p:origin x="510" y="36"/>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3136A-163C-4642-8AE1-970D1CDC29C1}" type="datetimeFigureOut">
              <a:rPr lang="en-US" smtClean="0"/>
              <a:t>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DBDDF-FD2F-E24A-BD49-68AD749AF181}" type="slidenum">
              <a:rPr lang="en-US" smtClean="0"/>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ADBDDF-FD2F-E24A-BD49-68AD749AF181}" type="slidenum">
              <a:rPr lang="en-US" smtClean="0"/>
              <a:t>2</a:t>
            </a:fld>
            <a:endParaRPr lang="en-US"/>
          </a:p>
        </p:txBody>
      </p:sp>
    </p:spTree>
    <p:extLst>
      <p:ext uri="{BB962C8B-B14F-4D97-AF65-F5344CB8AC3E}">
        <p14:creationId xmlns:p14="http://schemas.microsoft.com/office/powerpoint/2010/main" val="79720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DBDDF-FD2F-E24A-BD49-68AD749AF181}" type="slidenum">
              <a:rPr lang="en-US" smtClean="0"/>
              <a:t>8</a:t>
            </a:fld>
            <a:endParaRPr lang="en-US"/>
          </a:p>
        </p:txBody>
      </p:sp>
    </p:spTree>
    <p:extLst>
      <p:ext uri="{BB962C8B-B14F-4D97-AF65-F5344CB8AC3E}">
        <p14:creationId xmlns:p14="http://schemas.microsoft.com/office/powerpoint/2010/main" val="49734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DBDDF-FD2F-E24A-BD49-68AD749AF181}" type="slidenum">
              <a:rPr lang="en-US" smtClean="0"/>
              <a:t>11</a:t>
            </a:fld>
            <a:endParaRPr lang="en-US"/>
          </a:p>
        </p:txBody>
      </p:sp>
    </p:spTree>
    <p:extLst>
      <p:ext uri="{BB962C8B-B14F-4D97-AF65-F5344CB8AC3E}">
        <p14:creationId xmlns:p14="http://schemas.microsoft.com/office/powerpoint/2010/main" val="198867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ADBDDF-FD2F-E24A-BD49-68AD749AF181}" type="slidenum">
              <a:rPr lang="en-US" smtClean="0"/>
              <a:t>14</a:t>
            </a:fld>
            <a:endParaRPr lang="en-US"/>
          </a:p>
        </p:txBody>
      </p:sp>
    </p:spTree>
    <p:extLst>
      <p:ext uri="{BB962C8B-B14F-4D97-AF65-F5344CB8AC3E}">
        <p14:creationId xmlns:p14="http://schemas.microsoft.com/office/powerpoint/2010/main" val="389735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22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527957" y="1606731"/>
            <a:ext cx="3200400" cy="2286000"/>
          </a:xfrm>
        </p:spPr>
        <p:txBody>
          <a:bodyPr anchor="b">
            <a:normAutofit/>
          </a:bodyPr>
          <a:lstStyle>
            <a:lvl1pPr>
              <a:defRPr sz="3600" b="0">
                <a:solidFill>
                  <a:srgbClr val="FFFFFF"/>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4176146" y="277586"/>
            <a:ext cx="7511350" cy="6027618"/>
          </a:xfrm>
        </p:spPr>
        <p:txBody>
          <a:bodyPr>
            <a:normAutofit/>
          </a:bodyPr>
          <a:lstStyle>
            <a:lvl1pPr marL="342900" indent="-342900">
              <a:lnSpc>
                <a:spcPct val="100000"/>
              </a:lnSpc>
              <a:spcBef>
                <a:spcPts val="1200"/>
              </a:spcBef>
              <a:spcAft>
                <a:spcPts val="0"/>
              </a:spcAft>
              <a:buFont typeface="Wingdings" panose="05000000000000000000" pitchFamily="2" charset="2"/>
              <a:buChar char="§"/>
              <a:defRPr sz="2000"/>
            </a:lvl1pPr>
            <a:lvl2pPr marL="741363" indent="-285750">
              <a:lnSpc>
                <a:spcPct val="100000"/>
              </a:lnSpc>
              <a:spcBef>
                <a:spcPts val="0"/>
              </a:spcBef>
              <a:spcAft>
                <a:spcPts val="0"/>
              </a:spcAft>
              <a:buFont typeface="Arial" panose="020B0604020202020204" pitchFamily="34" charset="0"/>
              <a:buChar char="•"/>
              <a:defRPr sz="2000"/>
            </a:lvl2pPr>
            <a:lvl3pPr marL="741363" indent="-285750">
              <a:lnSpc>
                <a:spcPct val="100000"/>
              </a:lnSpc>
              <a:spcBef>
                <a:spcPts val="0"/>
              </a:spcBef>
              <a:spcAft>
                <a:spcPts val="0"/>
              </a:spcAft>
              <a:buFont typeface="Arial" panose="020B0604020202020204" pitchFamily="34" charset="0"/>
              <a:buChar char="•"/>
              <a:defRPr/>
            </a:lvl3pPr>
            <a:lvl4pPr marL="741363" indent="-285750">
              <a:lnSpc>
                <a:spcPct val="100000"/>
              </a:lnSpc>
              <a:spcBef>
                <a:spcPts val="0"/>
              </a:spcBef>
              <a:spcAft>
                <a:spcPts val="0"/>
              </a:spcAft>
              <a:buFont typeface="Arial" panose="020B0604020202020204" pitchFamily="34" charset="0"/>
              <a:buChar char="•"/>
              <a:defRPr/>
            </a:lvl4pPr>
            <a:lvl5pPr marL="741363" indent="-285750">
              <a:lnSpc>
                <a:spcPct val="100000"/>
              </a:lnSpc>
              <a:spcBef>
                <a:spcPts val="0"/>
              </a:spcBef>
              <a:spcAft>
                <a:spcPts val="0"/>
              </a:spcAft>
              <a:buFont typeface="Arial" panose="020B0604020202020204" pitchFamily="34" charset="0"/>
              <a:buChar char="•"/>
              <a:defRPr/>
            </a:lvl5pPr>
            <a:lvl6pPr marL="1157150" indent="-285750">
              <a:lnSpc>
                <a:spcPct val="100000"/>
              </a:lnSpc>
              <a:spcBef>
                <a:spcPts val="0"/>
              </a:spcBef>
              <a:spcAft>
                <a:spcPts val="0"/>
              </a:spcAft>
              <a:buFont typeface="Arial" panose="020B0604020202020204" pitchFamily="34" charset="0"/>
              <a:buChar char="•"/>
              <a:defRPr sz="2000"/>
            </a:lvl6pPr>
            <a:lvl7pPr marL="1482725" indent="-285750">
              <a:lnSpc>
                <a:spcPct val="100000"/>
              </a:lnSpc>
              <a:spcBef>
                <a:spcPts val="0"/>
              </a:spcBef>
              <a:spcAft>
                <a:spcPts val="0"/>
              </a:spcAft>
              <a:buFont typeface="Arial" panose="020B0604020202020204" pitchFamily="34" charset="0"/>
              <a:buChar char="•"/>
              <a:defRPr sz="2000"/>
            </a:lvl7pPr>
            <a:lvl8pPr marL="1771650" indent="-285750">
              <a:lnSpc>
                <a:spcPct val="100000"/>
              </a:lnSpc>
              <a:spcBef>
                <a:spcPts val="0"/>
              </a:spcBef>
              <a:spcAft>
                <a:spcPts val="0"/>
              </a:spcAft>
              <a:buFont typeface="Arial" panose="020B0604020202020204" pitchFamily="34" charset="0"/>
              <a:buChar char="•"/>
              <a:defRPr sz="2000"/>
            </a:lvl8pPr>
          </a:lstStyle>
          <a:p>
            <a:pPr lvl="0"/>
            <a:r>
              <a:rPr lang="en-US" dirty="0"/>
              <a:t>Click to edit Master text styles</a:t>
            </a:r>
          </a:p>
          <a:p>
            <a:pPr lvl="1"/>
            <a:r>
              <a:rPr lang="en-US" dirty="0"/>
              <a:t>Second level</a:t>
            </a:r>
          </a:p>
          <a:p>
            <a:pPr lvl="5"/>
            <a:r>
              <a:rPr lang="en-US" dirty="0"/>
              <a:t>Third level</a:t>
            </a:r>
          </a:p>
          <a:p>
            <a:pPr lvl="6"/>
            <a:r>
              <a:rPr lang="en-US" dirty="0"/>
              <a:t>Fourth level</a:t>
            </a:r>
          </a:p>
          <a:p>
            <a:pPr lvl="7"/>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10" name="TextBox 9">
            <a:extLst>
              <a:ext uri="{FF2B5EF4-FFF2-40B4-BE49-F238E27FC236}">
                <a16:creationId xmlns:a16="http://schemas.microsoft.com/office/drawing/2014/main" id="{D035B664-A5A2-49F3-98E3-89E9C3CBE6B6}"/>
              </a:ext>
            </a:extLst>
          </p:cNvPr>
          <p:cNvSpPr txBox="1"/>
          <p:nvPr userDrawn="1"/>
        </p:nvSpPr>
        <p:spPr>
          <a:xfrm>
            <a:off x="5239914" y="6488668"/>
            <a:ext cx="6973037" cy="369332"/>
          </a:xfrm>
          <a:prstGeom prst="rect">
            <a:avLst/>
          </a:prstGeom>
          <a:noFill/>
        </p:spPr>
        <p:txBody>
          <a:bodyPr wrap="square" rtlCol="0">
            <a:spAutoFit/>
          </a:bodyPr>
          <a:lstStyle/>
          <a:p>
            <a:pPr algn="r"/>
            <a:r>
              <a:rPr lang="en-US" dirty="0"/>
              <a:t>Basic Renewable Energy</a:t>
            </a:r>
          </a:p>
        </p:txBody>
      </p:sp>
    </p:spTree>
    <p:extLst>
      <p:ext uri="{BB962C8B-B14F-4D97-AF65-F5344CB8AC3E}">
        <p14:creationId xmlns:p14="http://schemas.microsoft.com/office/powerpoint/2010/main" val="42409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lvl1pPr marL="285750" indent="-285750">
              <a:lnSpc>
                <a:spcPct val="100000"/>
              </a:lnSpc>
              <a:spcBef>
                <a:spcPts val="1200"/>
              </a:spcBef>
              <a:spcAft>
                <a:spcPts val="0"/>
              </a:spcAft>
              <a:buClr>
                <a:schemeClr val="tx1"/>
              </a:buClr>
              <a:buFont typeface="Arial" panose="020B0604020202020204" pitchFamily="34" charset="0"/>
              <a:buChar char="•"/>
              <a:defRPr sz="2000"/>
            </a:lvl1pPr>
            <a:lvl2pPr marL="631825" indent="-182563">
              <a:lnSpc>
                <a:spcPct val="100000"/>
              </a:lnSpc>
              <a:spcBef>
                <a:spcPts val="0"/>
              </a:spcBef>
              <a:spcAft>
                <a:spcPts val="0"/>
              </a:spcAft>
              <a:defRPr/>
            </a:lvl2pPr>
            <a:lvl3pPr marL="860425" indent="-182563">
              <a:lnSpc>
                <a:spcPct val="100000"/>
              </a:lnSpc>
              <a:spcBef>
                <a:spcPts val="0"/>
              </a:spcBef>
              <a:spcAft>
                <a:spcPts val="0"/>
              </a:spcAft>
              <a:defRPr/>
            </a:lvl3pPr>
            <a:lvl4pPr marL="1143000" indent="-182563">
              <a:lnSpc>
                <a:spcPct val="100000"/>
              </a:lnSpc>
              <a:spcBef>
                <a:spcPts val="0"/>
              </a:spcBef>
              <a:spcAft>
                <a:spcPts val="0"/>
              </a:spcAft>
              <a:defRPr/>
            </a:lvl4pPr>
            <a:lvl5pPr marL="1371600" indent="-182563">
              <a:lnSpc>
                <a:spcPct val="100000"/>
              </a:lnSpc>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0" y="6459785"/>
            <a:ext cx="2472271" cy="365125"/>
          </a:xfrm>
        </p:spPr>
        <p:txBody>
          <a:bodyPr/>
          <a:lstStyle/>
          <a:p>
            <a:r>
              <a:rPr lang="en-US" dirty="0"/>
              <a:t>© 2017/2018</a:t>
            </a:r>
          </a:p>
        </p:txBody>
      </p:sp>
      <p:sp>
        <p:nvSpPr>
          <p:cNvPr id="6" name="Slide Number Placeholder 5"/>
          <p:cNvSpPr>
            <a:spLocks noGrp="1"/>
          </p:cNvSpPr>
          <p:nvPr>
            <p:ph type="sldNum" sz="quarter" idx="12"/>
          </p:nvPr>
        </p:nvSpPr>
        <p:spPr>
          <a:xfrm>
            <a:off x="10804227" y="6459785"/>
            <a:ext cx="1312025" cy="365125"/>
          </a:xfr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236111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9860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339108"/>
            <a:ext cx="10058400" cy="45299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2/19/2019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275836"/>
            <a:ext cx="996696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453083"/>
      </p:ext>
    </p:extLst>
  </p:cSld>
  <p:clrMap bg1="lt1" tx1="dk1" bg2="lt2" tx2="dk2" accent1="accent1" accent2="accent2" accent3="accent3" accent4="accent4" accent5="accent5" accent6="accent6" hlink="hlink" folHlink="folHlink"/>
  <p:sldLayoutIdLst>
    <p:sldLayoutId id="2147483662" r:id="rId1"/>
    <p:sldLayoutId id="2147483673" r:id="rId2"/>
    <p:sldLayoutId id="2147483682" r:id="rId3"/>
  </p:sldLayoutIdLst>
  <p:hf sldNum="0" hdr="0" ftr="0" dt="0"/>
  <p:txStyles>
    <p:titleStyle>
      <a:lvl1pPr algn="l" defTabSz="914400" rtl="0" eaLnBrk="1" latinLnBrk="0" hangingPunct="1">
        <a:lnSpc>
          <a:spcPct val="85000"/>
        </a:lnSpc>
        <a:spcBef>
          <a:spcPct val="0"/>
        </a:spcBef>
        <a:buNone/>
        <a:defRPr sz="3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 Renewable Energy</a:t>
            </a:r>
          </a:p>
        </p:txBody>
      </p:sp>
      <p:sp>
        <p:nvSpPr>
          <p:cNvPr id="3" name="Subtitle 2"/>
          <p:cNvSpPr>
            <a:spLocks noGrp="1"/>
          </p:cNvSpPr>
          <p:nvPr>
            <p:ph type="subTitle" idx="1"/>
          </p:nvPr>
        </p:nvSpPr>
        <p:spPr/>
        <p:txBody>
          <a:bodyPr/>
          <a:lstStyle/>
          <a:p>
            <a:r>
              <a:rPr lang="en-US" dirty="0"/>
              <a:t>Introduction to common terminology</a:t>
            </a:r>
          </a:p>
        </p:txBody>
      </p:sp>
      <p:pic>
        <p:nvPicPr>
          <p:cNvPr id="4" name="Shape 98"/>
          <p:cNvPicPr preferRelativeResize="0"/>
          <p:nvPr/>
        </p:nvPicPr>
        <p:blipFill rotWithShape="1">
          <a:blip r:embed="rId2">
            <a:alphaModFix/>
          </a:blip>
          <a:srcRect/>
          <a:stretch/>
        </p:blipFill>
        <p:spPr>
          <a:xfrm>
            <a:off x="11099802" y="6472599"/>
            <a:ext cx="938213" cy="344486"/>
          </a:xfrm>
          <a:prstGeom prst="rect">
            <a:avLst/>
          </a:prstGeom>
          <a:noFill/>
          <a:ln>
            <a:noFill/>
          </a:ln>
        </p:spPr>
      </p:pic>
      <p:sp>
        <p:nvSpPr>
          <p:cNvPr id="5" name="Shape 99"/>
          <p:cNvSpPr txBox="1"/>
          <p:nvPr/>
        </p:nvSpPr>
        <p:spPr>
          <a:xfrm>
            <a:off x="7596554" y="6374478"/>
            <a:ext cx="3305908" cy="44260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000" b="0" i="1" u="none" strike="noStrike" cap="none" baseline="0" dirty="0">
                <a:solidFill>
                  <a:srgbClr val="FFFFFF"/>
                </a:solidFill>
                <a:latin typeface="Arial"/>
                <a:ea typeface="Arial"/>
                <a:cs typeface="Arial"/>
                <a:sym typeface="Arial"/>
              </a:rPr>
              <a:t>Except where otherwise noted these materials </a:t>
            </a:r>
            <a:br>
              <a:rPr lang="en-US" sz="1000" b="0" i="1" u="none" strike="noStrike" cap="none" baseline="0" dirty="0">
                <a:solidFill>
                  <a:srgbClr val="FFFFFF"/>
                </a:solidFill>
                <a:latin typeface="Arial"/>
                <a:ea typeface="Arial"/>
                <a:cs typeface="Arial"/>
                <a:sym typeface="Arial"/>
              </a:rPr>
            </a:br>
            <a:r>
              <a:rPr lang="en-US" sz="1000" b="0" i="1" u="none" strike="noStrike" cap="none" baseline="0" dirty="0">
                <a:solidFill>
                  <a:srgbClr val="FFFFFF"/>
                </a:solidFill>
                <a:latin typeface="Arial"/>
                <a:ea typeface="Arial"/>
                <a:cs typeface="Arial"/>
                <a:sym typeface="Arial"/>
              </a:rPr>
              <a:t>are licensed Creative Commons Attribution 4.0 (CC BY)</a:t>
            </a:r>
          </a:p>
        </p:txBody>
      </p:sp>
    </p:spTree>
    <p:extLst>
      <p:ext uri="{BB962C8B-B14F-4D97-AF65-F5344CB8AC3E}">
        <p14:creationId xmlns:p14="http://schemas.microsoft.com/office/powerpoint/2010/main" val="587059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Thermal</a:t>
            </a:r>
          </a:p>
        </p:txBody>
      </p:sp>
      <p:sp>
        <p:nvSpPr>
          <p:cNvPr id="3" name="Content Placeholder 2"/>
          <p:cNvSpPr>
            <a:spLocks noGrp="1"/>
          </p:cNvSpPr>
          <p:nvPr>
            <p:ph idx="1"/>
          </p:nvPr>
        </p:nvSpPr>
        <p:spPr/>
        <p:txBody>
          <a:bodyPr/>
          <a:lstStyle/>
          <a:p>
            <a:r>
              <a:rPr lang="en-US" dirty="0"/>
              <a:t>Solar thermal could be used in any area.</a:t>
            </a:r>
          </a:p>
          <a:p>
            <a:r>
              <a:rPr lang="en-US" dirty="0"/>
              <a:t>Works more efficiently in some areas</a:t>
            </a:r>
          </a:p>
          <a:p>
            <a:r>
              <a:rPr lang="en-US" dirty="0"/>
              <a:t>Depends upon insolation, which is the amount of electromagnetic energy that, in the form of solar radiation, hits the surface of the earth. In other words, the available sunshine hitting the earth.</a:t>
            </a:r>
          </a:p>
          <a:p>
            <a:pPr lvl="2"/>
            <a:endParaRPr lang="en-US" dirty="0"/>
          </a:p>
          <a:p>
            <a:pPr lvl="2"/>
            <a:endParaRPr lang="en-US" dirty="0"/>
          </a:p>
          <a:p>
            <a:pPr lvl="2"/>
            <a:endParaRPr lang="en-US" dirty="0"/>
          </a:p>
          <a:p>
            <a:pPr lvl="2"/>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170" y="2282150"/>
            <a:ext cx="4721452" cy="3648395"/>
          </a:xfrm>
          <a:prstGeom prst="rect">
            <a:avLst/>
          </a:prstGeom>
        </p:spPr>
      </p:pic>
      <p:sp>
        <p:nvSpPr>
          <p:cNvPr id="6" name="TextBox 5"/>
          <p:cNvSpPr txBox="1"/>
          <p:nvPr/>
        </p:nvSpPr>
        <p:spPr>
          <a:xfrm>
            <a:off x="6338171" y="5930544"/>
            <a:ext cx="4721452" cy="338554"/>
          </a:xfrm>
          <a:prstGeom prst="rect">
            <a:avLst/>
          </a:prstGeom>
          <a:noFill/>
        </p:spPr>
        <p:txBody>
          <a:bodyPr wrap="square" rtlCol="0">
            <a:spAutoFit/>
          </a:bodyPr>
          <a:lstStyle/>
          <a:p>
            <a:r>
              <a:rPr lang="en-US" sz="800" dirty="0"/>
              <a:t>NREL (National Renewable Energy Laboratory of the United States Department of Energy) [Public domain</a:t>
            </a:r>
            <a:r>
              <a:rPr lang="en-US" sz="800" dirty="0" smtClean="0"/>
              <a:t>]. </a:t>
            </a:r>
            <a:r>
              <a:rPr lang="en-US" sz="800" dirty="0"/>
              <a:t>Retrieved from https://commons.wikimedia.org/wiki/File:NREL_USA_PV_map_hi-res_2008.jpg</a:t>
            </a:r>
          </a:p>
        </p:txBody>
      </p:sp>
    </p:spTree>
    <p:extLst>
      <p:ext uri="{BB962C8B-B14F-4D97-AF65-F5344CB8AC3E}">
        <p14:creationId xmlns:p14="http://schemas.microsoft.com/office/powerpoint/2010/main" val="116044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basic systems</a:t>
            </a:r>
          </a:p>
        </p:txBody>
      </p:sp>
      <p:sp>
        <p:nvSpPr>
          <p:cNvPr id="3" name="Content Placeholder 2"/>
          <p:cNvSpPr>
            <a:spLocks noGrp="1"/>
          </p:cNvSpPr>
          <p:nvPr>
            <p:ph idx="1"/>
          </p:nvPr>
        </p:nvSpPr>
        <p:spPr>
          <a:xfrm>
            <a:off x="4176146" y="1556839"/>
            <a:ext cx="3933533" cy="1231331"/>
          </a:xfrm>
        </p:spPr>
        <p:txBody>
          <a:bodyPr/>
          <a:lstStyle/>
          <a:p>
            <a:pPr marL="201168" lvl="1" indent="0">
              <a:buNone/>
            </a:pPr>
            <a:r>
              <a:rPr lang="en-US" dirty="0"/>
              <a:t>Passive: Utilizes energy from sun without the use of electrical or mechanical devices</a:t>
            </a:r>
          </a:p>
          <a:p>
            <a:pPr marL="201168" lvl="1" indent="0" algn="r">
              <a:buNone/>
            </a:pPr>
            <a:endParaRPr lang="en-US" dirty="0"/>
          </a:p>
          <a:p>
            <a:pPr marL="201168" lvl="1" indent="0" algn="r">
              <a:buNone/>
            </a:pPr>
            <a:endParaRPr lang="en-US" dirty="0"/>
          </a:p>
          <a:p>
            <a:pPr marL="0" indent="0" algn="r">
              <a:buNone/>
            </a:pPr>
            <a:endParaRPr lang="en-US" dirty="0"/>
          </a:p>
        </p:txBody>
      </p:sp>
      <p:sp>
        <p:nvSpPr>
          <p:cNvPr id="7" name="Rectangle 6">
            <a:extLst>
              <a:ext uri="{FF2B5EF4-FFF2-40B4-BE49-F238E27FC236}">
                <a16:creationId xmlns:a16="http://schemas.microsoft.com/office/drawing/2014/main" id="{9BD182C7-9E5A-4464-93F2-F8800F2A57BA}"/>
              </a:ext>
            </a:extLst>
          </p:cNvPr>
          <p:cNvSpPr/>
          <p:nvPr/>
        </p:nvSpPr>
        <p:spPr>
          <a:xfrm>
            <a:off x="9407047" y="3892731"/>
            <a:ext cx="2451869" cy="1477328"/>
          </a:xfrm>
          <a:prstGeom prst="rect">
            <a:avLst/>
          </a:prstGeom>
        </p:spPr>
        <p:txBody>
          <a:bodyPr wrap="square">
            <a:spAutoFit/>
          </a:bodyPr>
          <a:lstStyle/>
          <a:p>
            <a:r>
              <a:rPr lang="en-US" dirty="0"/>
              <a:t>Active: Utilizes energy from the sun and relies on mechanical and electrical means to transfer heat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468" y="283095"/>
            <a:ext cx="3038475" cy="2505075"/>
          </a:xfrm>
          <a:prstGeom prst="rect">
            <a:avLst/>
          </a:prstGeom>
          <a:ln>
            <a:solidFill>
              <a:schemeClr val="tx1"/>
            </a:solidFill>
          </a:ln>
        </p:spPr>
      </p:pic>
      <p:sp>
        <p:nvSpPr>
          <p:cNvPr id="8" name="TextBox 7"/>
          <p:cNvSpPr txBox="1"/>
          <p:nvPr/>
        </p:nvSpPr>
        <p:spPr>
          <a:xfrm>
            <a:off x="8242126" y="2788170"/>
            <a:ext cx="3845490" cy="461665"/>
          </a:xfrm>
          <a:prstGeom prst="rect">
            <a:avLst/>
          </a:prstGeom>
          <a:noFill/>
        </p:spPr>
        <p:txBody>
          <a:bodyPr wrap="square" rtlCol="0">
            <a:spAutoFit/>
          </a:bodyPr>
          <a:lstStyle/>
          <a:p>
            <a:r>
              <a:rPr lang="en-US" sz="800" dirty="0"/>
              <a:t>Uploaded by </a:t>
            </a:r>
            <a:r>
              <a:rPr lang="en-US" sz="800" dirty="0" err="1"/>
              <a:t>User:Leonard</a:t>
            </a:r>
            <a:r>
              <a:rPr lang="en-US" sz="800" dirty="0"/>
              <a:t> G. from US DOE site http://www.eere.energy.gov/de/passive_solar_design.html, [Public domain</a:t>
            </a:r>
            <a:r>
              <a:rPr lang="en-US" sz="800" dirty="0" smtClean="0"/>
              <a:t>]. </a:t>
            </a:r>
            <a:r>
              <a:rPr lang="en-US" sz="800" dirty="0"/>
              <a:t>Retrieved from https://commons.wikimedia.org/wiki/File:Illust_passive_solar_d2_319pxW.gif</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146" y="3031299"/>
            <a:ext cx="4112612" cy="3308368"/>
          </a:xfrm>
          <a:prstGeom prst="rect">
            <a:avLst/>
          </a:prstGeom>
        </p:spPr>
      </p:pic>
      <p:sp>
        <p:nvSpPr>
          <p:cNvPr id="11" name="TextBox 10"/>
          <p:cNvSpPr txBox="1"/>
          <p:nvPr/>
        </p:nvSpPr>
        <p:spPr>
          <a:xfrm>
            <a:off x="4176146" y="6420326"/>
            <a:ext cx="3933533" cy="338554"/>
          </a:xfrm>
          <a:prstGeom prst="rect">
            <a:avLst/>
          </a:prstGeom>
          <a:noFill/>
        </p:spPr>
        <p:txBody>
          <a:bodyPr wrap="square" rtlCol="0">
            <a:spAutoFit/>
          </a:bodyPr>
          <a:lstStyle/>
          <a:p>
            <a:r>
              <a:rPr lang="en-US" sz="800" dirty="0" smtClean="0"/>
              <a:t>Western Australia [public domain]. Retrieved from https</a:t>
            </a:r>
            <a:r>
              <a:rPr lang="en-US" sz="800" dirty="0"/>
              <a:t>://commons.wikimedia.org/wiki/File:Active_open_loop_solar_HW_system.png</a:t>
            </a:r>
          </a:p>
        </p:txBody>
      </p:sp>
    </p:spTree>
    <p:extLst>
      <p:ext uri="{BB962C8B-B14F-4D97-AF65-F5344CB8AC3E}">
        <p14:creationId xmlns:p14="http://schemas.microsoft.com/office/powerpoint/2010/main" val="145385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Solar Photovoltaics (PV)</a:t>
            </a:r>
            <a:endParaRPr lang="en-US" dirty="0"/>
          </a:p>
        </p:txBody>
      </p:sp>
      <p:sp>
        <p:nvSpPr>
          <p:cNvPr id="3" name="Content Placeholder 2"/>
          <p:cNvSpPr>
            <a:spLocks noGrp="1"/>
          </p:cNvSpPr>
          <p:nvPr>
            <p:ph idx="1"/>
          </p:nvPr>
        </p:nvSpPr>
        <p:spPr/>
        <p:txBody>
          <a:bodyPr/>
          <a:lstStyle/>
          <a:p>
            <a:r>
              <a:rPr lang="en-US" dirty="0"/>
              <a:t>Process of converting solar energy from the sun into electrical energy</a:t>
            </a:r>
          </a:p>
          <a:p>
            <a:r>
              <a:rPr lang="en-US" dirty="0"/>
              <a:t>On a clear day, the amount of sunlight striking a square meter of earth is approximately equal to 1000 Watts.</a:t>
            </a:r>
          </a:p>
          <a:p>
            <a:r>
              <a:rPr lang="en-US" dirty="0"/>
              <a:t>It does depend on location and time of day.</a:t>
            </a:r>
          </a:p>
          <a:p>
            <a:r>
              <a:rPr lang="en-US" dirty="0"/>
              <a:t>There are no moving parts, so it can operate for an indefinite amount of time without wearing out.</a:t>
            </a:r>
          </a:p>
          <a:p>
            <a:r>
              <a:rPr lang="en-US" dirty="0"/>
              <a:t>The output of </a:t>
            </a:r>
            <a:br>
              <a:rPr lang="en-US" dirty="0"/>
            </a:br>
            <a:r>
              <a:rPr lang="en-US" dirty="0"/>
              <a:t>electricity is the </a:t>
            </a:r>
            <a:br>
              <a:rPr lang="en-US" dirty="0"/>
            </a:br>
            <a:r>
              <a:rPr lang="en-US" dirty="0"/>
              <a:t>most useful form </a:t>
            </a:r>
            <a:br>
              <a:rPr lang="en-US" dirty="0"/>
            </a:br>
            <a:r>
              <a:rPr lang="en-US" dirty="0"/>
              <a:t>of energy.</a:t>
            </a:r>
          </a:p>
          <a:p>
            <a:r>
              <a:rPr lang="en-US" dirty="0"/>
              <a:t>PV cells produce</a:t>
            </a:r>
            <a:br>
              <a:rPr lang="en-US" dirty="0"/>
            </a:br>
            <a:r>
              <a:rPr lang="en-US" dirty="0"/>
              <a:t>DC, not AC.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417" y="2985248"/>
            <a:ext cx="5462397" cy="2398617"/>
          </a:xfrm>
          <a:prstGeom prst="rect">
            <a:avLst/>
          </a:prstGeom>
        </p:spPr>
      </p:pic>
      <p:sp>
        <p:nvSpPr>
          <p:cNvPr id="6" name="TextBox 5"/>
          <p:cNvSpPr txBox="1"/>
          <p:nvPr/>
        </p:nvSpPr>
        <p:spPr>
          <a:xfrm>
            <a:off x="6683188" y="5383865"/>
            <a:ext cx="5317626" cy="215444"/>
          </a:xfrm>
          <a:prstGeom prst="rect">
            <a:avLst/>
          </a:prstGeom>
          <a:noFill/>
        </p:spPr>
        <p:txBody>
          <a:bodyPr wrap="square" rtlCol="0">
            <a:spAutoFit/>
          </a:bodyPr>
          <a:lstStyle/>
          <a:p>
            <a:r>
              <a:rPr lang="en-US" sz="800" dirty="0"/>
              <a:t>AGL Solar Energy [CC BY </a:t>
            </a:r>
            <a:r>
              <a:rPr lang="en-US" sz="800" dirty="0" smtClean="0"/>
              <a:t>3.0]. </a:t>
            </a:r>
            <a:r>
              <a:rPr lang="en-US" sz="800" dirty="0"/>
              <a:t>Retrieved from https://commons.wikimedia.org/wiki/File:How_Solar_Power_Works.png</a:t>
            </a:r>
          </a:p>
        </p:txBody>
      </p:sp>
    </p:spTree>
    <p:extLst>
      <p:ext uri="{BB962C8B-B14F-4D97-AF65-F5344CB8AC3E}">
        <p14:creationId xmlns:p14="http://schemas.microsoft.com/office/powerpoint/2010/main" val="13782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Wind Energy</a:t>
            </a:r>
            <a:endParaRPr lang="en-US" dirty="0"/>
          </a:p>
        </p:txBody>
      </p:sp>
      <p:sp>
        <p:nvSpPr>
          <p:cNvPr id="3" name="Content Placeholder 2"/>
          <p:cNvSpPr>
            <a:spLocks noGrp="1"/>
          </p:cNvSpPr>
          <p:nvPr>
            <p:ph idx="1"/>
          </p:nvPr>
        </p:nvSpPr>
        <p:spPr/>
        <p:txBody>
          <a:bodyPr/>
          <a:lstStyle/>
          <a:p>
            <a:pPr marL="230188" indent="-230188">
              <a:buClrTx/>
              <a:buFont typeface="Arial" panose="020B0604020202020204" pitchFamily="34" charset="0"/>
              <a:buChar char="•"/>
            </a:pPr>
            <a:r>
              <a:rPr lang="en-US" dirty="0"/>
              <a:t>Kinetic energy from the wind is turned into mechanical energy, which is turned into electrical energy.</a:t>
            </a:r>
          </a:p>
          <a:p>
            <a:pPr marL="230188" indent="-230188">
              <a:buClrTx/>
              <a:buFont typeface="Arial" panose="020B0604020202020204" pitchFamily="34" charset="0"/>
              <a:buChar char="•"/>
            </a:pPr>
            <a:r>
              <a:rPr lang="en-US" dirty="0"/>
              <a:t>Air is the fluid that makes a turbine turn.</a:t>
            </a:r>
          </a:p>
          <a:p>
            <a:pPr marL="230188" indent="-230188">
              <a:buClrTx/>
              <a:buFont typeface="Arial" panose="020B0604020202020204" pitchFamily="34" charset="0"/>
              <a:buChar char="•"/>
            </a:pPr>
            <a:r>
              <a:rPr lang="en-US" dirty="0"/>
              <a:t>Wind is created by the uneven heating of the earth’s surface, so it could be considered a solar energy source.</a:t>
            </a:r>
          </a:p>
          <a:p>
            <a:pPr marL="230188" indent="-230188">
              <a:buClrTx/>
              <a:buFont typeface="Arial" panose="020B0604020202020204" pitchFamily="34" charset="0"/>
              <a:buChar char="•"/>
            </a:pPr>
            <a:r>
              <a:rPr lang="en-US" dirty="0"/>
              <a:t>Average wind speed over a year’s time is the critical factor in wind energy.</a:t>
            </a:r>
          </a:p>
          <a:p>
            <a:pPr marL="230188" indent="-230188">
              <a:buClrTx/>
              <a:buFont typeface="Arial" panose="020B0604020202020204" pitchFamily="34" charset="0"/>
              <a:buChar char="•"/>
            </a:pPr>
            <a:r>
              <a:rPr lang="en-US" dirty="0"/>
              <a:t>Betz limit defines maximum output of a turbine.</a:t>
            </a:r>
          </a:p>
          <a:p>
            <a:pPr marL="230188" indent="-230188">
              <a:buClrTx/>
              <a:buFont typeface="Arial" panose="020B0604020202020204" pitchFamily="34" charset="0"/>
              <a:buChar char="•"/>
            </a:pPr>
            <a:r>
              <a:rPr lang="en-US" dirty="0"/>
              <a:t>Blades utilize an air foil design for lift and drag.</a:t>
            </a:r>
          </a:p>
          <a:p>
            <a:pPr lvl="1"/>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9" y="2918011"/>
            <a:ext cx="2447365" cy="2447365"/>
          </a:xfrm>
          <a:prstGeom prst="rect">
            <a:avLst/>
          </a:prstGeom>
        </p:spPr>
      </p:pic>
      <p:sp>
        <p:nvSpPr>
          <p:cNvPr id="6" name="TextBox 5"/>
          <p:cNvSpPr txBox="1"/>
          <p:nvPr/>
        </p:nvSpPr>
        <p:spPr>
          <a:xfrm>
            <a:off x="9524999" y="5459506"/>
            <a:ext cx="2447365" cy="461665"/>
          </a:xfrm>
          <a:prstGeom prst="rect">
            <a:avLst/>
          </a:prstGeom>
          <a:noFill/>
        </p:spPr>
        <p:txBody>
          <a:bodyPr wrap="square" rtlCol="0">
            <a:spAutoFit/>
          </a:bodyPr>
          <a:lstStyle/>
          <a:p>
            <a:r>
              <a:rPr lang="en-US" sz="800" dirty="0"/>
              <a:t>Philip May [CC BY-SA </a:t>
            </a:r>
            <a:r>
              <a:rPr lang="en-US" sz="800" dirty="0" smtClean="0"/>
              <a:t>3.0]. </a:t>
            </a:r>
            <a:r>
              <a:rPr lang="en-US" sz="800" dirty="0"/>
              <a:t>Retrieved from https://commons.wikimedia.org/wiki/File:Windrad-Wind-Turbine.jpg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418" y="3913094"/>
            <a:ext cx="1968593" cy="2634964"/>
          </a:xfrm>
          <a:prstGeom prst="rect">
            <a:avLst/>
          </a:prstGeom>
        </p:spPr>
      </p:pic>
      <p:sp>
        <p:nvSpPr>
          <p:cNvPr id="8" name="TextBox 7"/>
          <p:cNvSpPr txBox="1"/>
          <p:nvPr/>
        </p:nvSpPr>
        <p:spPr>
          <a:xfrm>
            <a:off x="4176146" y="6534611"/>
            <a:ext cx="2332230" cy="338554"/>
          </a:xfrm>
          <a:prstGeom prst="rect">
            <a:avLst/>
          </a:prstGeom>
          <a:noFill/>
        </p:spPr>
        <p:txBody>
          <a:bodyPr wrap="square" rtlCol="0">
            <a:spAutoFit/>
          </a:bodyPr>
          <a:lstStyle/>
          <a:p>
            <a:r>
              <a:rPr lang="en-US" sz="800" dirty="0" err="1"/>
              <a:t>Maume.B</a:t>
            </a:r>
            <a:r>
              <a:rPr lang="en-US" sz="800" dirty="0"/>
              <a:t> [CC BY-SA </a:t>
            </a:r>
            <a:r>
              <a:rPr lang="en-US" sz="800" dirty="0" smtClean="0"/>
              <a:t>4.0</a:t>
            </a:r>
            <a:r>
              <a:rPr lang="en-US" sz="800" dirty="0"/>
              <a:t>] Retrieved from https://commons.wikimedia.org/wiki/File:Axe-v.jpg</a:t>
            </a:r>
          </a:p>
        </p:txBody>
      </p:sp>
    </p:spTree>
    <p:extLst>
      <p:ext uri="{BB962C8B-B14F-4D97-AF65-F5344CB8AC3E}">
        <p14:creationId xmlns:p14="http://schemas.microsoft.com/office/powerpoint/2010/main" val="16204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Bioenergy</a:t>
            </a:r>
            <a:endParaRPr lang="en-US" dirty="0"/>
          </a:p>
        </p:txBody>
      </p:sp>
      <p:sp>
        <p:nvSpPr>
          <p:cNvPr id="3" name="Content Placeholder 2"/>
          <p:cNvSpPr>
            <a:spLocks noGrp="1"/>
          </p:cNvSpPr>
          <p:nvPr>
            <p:ph idx="1"/>
          </p:nvPr>
        </p:nvSpPr>
        <p:spPr/>
        <p:txBody>
          <a:bodyPr/>
          <a:lstStyle/>
          <a:p>
            <a:r>
              <a:rPr lang="en-US" dirty="0"/>
              <a:t>Bioenergy is the general term for energy derived from materials such as wood, straw, or animal wastes.</a:t>
            </a:r>
          </a:p>
          <a:p>
            <a:r>
              <a:rPr lang="en-US" dirty="0"/>
              <a:t>Biomass:</a:t>
            </a:r>
          </a:p>
          <a:p>
            <a:pPr lvl="1"/>
            <a:r>
              <a:rPr lang="en-US" dirty="0"/>
              <a:t> An organic material which has stored sunlight in the form of chemical energy</a:t>
            </a:r>
          </a:p>
          <a:p>
            <a:pPr lvl="1"/>
            <a:r>
              <a:rPr lang="en-US" dirty="0"/>
              <a:t>One of the largest renewable energy sources in use today</a:t>
            </a:r>
          </a:p>
          <a:p>
            <a:pPr lvl="2"/>
            <a:r>
              <a:rPr lang="en-US" sz="2000" dirty="0"/>
              <a:t>Raw Biomass</a:t>
            </a:r>
          </a:p>
          <a:p>
            <a:pPr lvl="2"/>
            <a:r>
              <a:rPr lang="en-US" sz="2000" dirty="0"/>
              <a:t>Secondary Biomass</a:t>
            </a:r>
          </a:p>
          <a:p>
            <a:r>
              <a:rPr lang="en-US" dirty="0"/>
              <a:t>Biofuels Liquid</a:t>
            </a:r>
          </a:p>
          <a:p>
            <a:pPr lvl="1"/>
            <a:r>
              <a:rPr lang="en-US" dirty="0"/>
              <a:t>Renewable transport fuels</a:t>
            </a:r>
          </a:p>
          <a:p>
            <a:pPr lvl="1"/>
            <a:r>
              <a:rPr lang="en-US" dirty="0"/>
              <a:t>Bioethanol, Biodiesel</a:t>
            </a:r>
          </a:p>
          <a:p>
            <a:r>
              <a:rPr lang="en-US" dirty="0"/>
              <a:t>Solid Biofuels</a:t>
            </a:r>
          </a:p>
          <a:p>
            <a:pPr lvl="1"/>
            <a:r>
              <a:rPr lang="en-US" dirty="0"/>
              <a:t>Wood, charcoal,</a:t>
            </a:r>
            <a:br>
              <a:rPr lang="en-US" dirty="0"/>
            </a:br>
            <a:r>
              <a:rPr lang="en-US" dirty="0"/>
              <a:t>biomass pellets</a:t>
            </a:r>
          </a:p>
          <a:p>
            <a:endParaRPr lang="en-US" dirty="0"/>
          </a:p>
          <a:p>
            <a:pPr lvl="1"/>
            <a:endParaRPr lang="en-US" dirty="0"/>
          </a:p>
        </p:txBody>
      </p:sp>
      <p:sp>
        <p:nvSpPr>
          <p:cNvPr id="4" name="TextBox 3"/>
          <p:cNvSpPr txBox="1"/>
          <p:nvPr/>
        </p:nvSpPr>
        <p:spPr>
          <a:xfrm>
            <a:off x="7895424" y="5497509"/>
            <a:ext cx="3792072" cy="338554"/>
          </a:xfrm>
          <a:prstGeom prst="rect">
            <a:avLst/>
          </a:prstGeom>
          <a:noFill/>
        </p:spPr>
        <p:txBody>
          <a:bodyPr wrap="square" rtlCol="0">
            <a:spAutoFit/>
          </a:bodyPr>
          <a:lstStyle/>
          <a:p>
            <a:r>
              <a:rPr lang="en-US" sz="800" dirty="0" smtClean="0"/>
              <a:t>Argonne National Laboratory [public domain]. </a:t>
            </a:r>
            <a:r>
              <a:rPr lang="en-US" sz="800" dirty="0"/>
              <a:t>Retrieved from https://www.flickr.com/photos/argonne/19496098602</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602" t="1008" r="20626" b="27804"/>
          <a:stretch/>
        </p:blipFill>
        <p:spPr>
          <a:xfrm>
            <a:off x="7895425" y="2585919"/>
            <a:ext cx="3792071" cy="2911590"/>
          </a:xfrm>
          <a:prstGeom prst="rect">
            <a:avLst/>
          </a:prstGeom>
        </p:spPr>
      </p:pic>
    </p:spTree>
    <p:extLst>
      <p:ext uri="{BB962C8B-B14F-4D97-AF65-F5344CB8AC3E}">
        <p14:creationId xmlns:p14="http://schemas.microsoft.com/office/powerpoint/2010/main" val="843318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pPr marL="0" indent="0">
              <a:buNone/>
            </a:pPr>
            <a:r>
              <a:rPr lang="en-US" dirty="0"/>
              <a:t>Upon completion of this unit, students should be able to</a:t>
            </a:r>
          </a:p>
          <a:p>
            <a:pPr marL="230188" indent="-230188">
              <a:buClr>
                <a:schemeClr val="tx1"/>
              </a:buClr>
              <a:buFont typeface="Arial" panose="020B0604020202020204" pitchFamily="34" charset="0"/>
              <a:buChar char="•"/>
            </a:pPr>
            <a:r>
              <a:rPr lang="en-US" dirty="0"/>
              <a:t>We need to reduce our use of fossil fuels for the future.</a:t>
            </a:r>
          </a:p>
          <a:p>
            <a:pPr marL="230188" indent="-230188">
              <a:buClr>
                <a:schemeClr val="tx1"/>
              </a:buClr>
              <a:buFont typeface="Arial" panose="020B0604020202020204" pitchFamily="34" charset="0"/>
              <a:buChar char="•"/>
            </a:pPr>
            <a:r>
              <a:rPr lang="en-US" dirty="0"/>
              <a:t>There are direct and indirect uses of solar. </a:t>
            </a:r>
          </a:p>
          <a:p>
            <a:pPr marL="230188" indent="-230188">
              <a:buClr>
                <a:schemeClr val="tx1"/>
              </a:buClr>
              <a:buFont typeface="Arial" panose="020B0604020202020204" pitchFamily="34" charset="0"/>
              <a:buChar char="•"/>
            </a:pPr>
            <a:r>
              <a:rPr lang="en-US" dirty="0"/>
              <a:t>Non-solar renewables do exist.</a:t>
            </a:r>
          </a:p>
          <a:p>
            <a:pPr marL="230188" indent="-230188">
              <a:buClr>
                <a:schemeClr val="tx1"/>
              </a:buClr>
              <a:buFont typeface="Arial" panose="020B0604020202020204" pitchFamily="34" charset="0"/>
              <a:buChar char="•"/>
            </a:pPr>
            <a:r>
              <a:rPr lang="en-US" dirty="0"/>
              <a:t>Geothermal uses the earth’s temperature to transfer heat.</a:t>
            </a:r>
          </a:p>
          <a:p>
            <a:pPr marL="230188" indent="-230188">
              <a:buClr>
                <a:schemeClr val="tx1"/>
              </a:buClr>
              <a:buFont typeface="Arial" panose="020B0604020202020204" pitchFamily="34" charset="0"/>
              <a:buChar char="•"/>
            </a:pPr>
            <a:r>
              <a:rPr lang="en-US" dirty="0"/>
              <a:t>Solar Thermal uses the sun and can be defined as an active or passive system.</a:t>
            </a:r>
          </a:p>
          <a:p>
            <a:pPr marL="230188" indent="-230188">
              <a:buClr>
                <a:schemeClr val="tx1"/>
              </a:buClr>
              <a:buFont typeface="Arial" panose="020B0604020202020204" pitchFamily="34" charset="0"/>
              <a:buChar char="•"/>
            </a:pPr>
            <a:r>
              <a:rPr lang="en-US" dirty="0"/>
              <a:t>Solar Photovoltaics uses the energy for the sun to generate electricity.</a:t>
            </a:r>
          </a:p>
          <a:p>
            <a:pPr marL="230188" indent="-230188">
              <a:buClr>
                <a:schemeClr val="tx1"/>
              </a:buClr>
              <a:buFont typeface="Arial" panose="020B0604020202020204" pitchFamily="34" charset="0"/>
              <a:buChar char="•"/>
            </a:pPr>
            <a:r>
              <a:rPr lang="en-US" dirty="0"/>
              <a:t>Wind Energy harnesses the kinetic energy from the wind to produce electricity.</a:t>
            </a:r>
          </a:p>
          <a:p>
            <a:pPr marL="230188" indent="-230188">
              <a:buClr>
                <a:schemeClr val="tx1"/>
              </a:buClr>
              <a:buFont typeface="Arial" panose="020B0604020202020204" pitchFamily="34" charset="0"/>
              <a:buChar char="•"/>
            </a:pPr>
            <a:r>
              <a:rPr lang="en-US" dirty="0"/>
              <a:t>Bioenergy is a general term for energy derived from materials.</a:t>
            </a:r>
          </a:p>
          <a:p>
            <a:pPr marL="230188" indent="-230188">
              <a:buClr>
                <a:schemeClr val="tx1"/>
              </a:buClr>
              <a:buFont typeface="Arial" panose="020B0604020202020204" pitchFamily="34" charset="0"/>
              <a:buChar char="•"/>
            </a:pPr>
            <a:r>
              <a:rPr lang="en-US" dirty="0"/>
              <a:t>There are many other forms of renewables that we did not address that need to be explored by YOU.</a:t>
            </a:r>
          </a:p>
          <a:p>
            <a:pPr lvl="1"/>
            <a:endParaRPr lang="en-US" dirty="0"/>
          </a:p>
          <a:p>
            <a:pPr lvl="1"/>
            <a:endParaRPr lang="en-US" dirty="0"/>
          </a:p>
          <a:p>
            <a:pPr lvl="1"/>
            <a:endParaRPr lang="en-US" dirty="0"/>
          </a:p>
        </p:txBody>
      </p:sp>
      <p:sp>
        <p:nvSpPr>
          <p:cNvPr id="4" name="TextBox 3"/>
          <p:cNvSpPr txBox="1"/>
          <p:nvPr/>
        </p:nvSpPr>
        <p:spPr>
          <a:xfrm>
            <a:off x="127320" y="5984438"/>
            <a:ext cx="3796496" cy="861774"/>
          </a:xfrm>
          <a:prstGeom prst="rect">
            <a:avLst/>
          </a:prstGeom>
          <a:noFill/>
        </p:spPr>
        <p:txBody>
          <a:bodyPr wrap="square" rtlCol="0">
            <a:spAutoFit/>
          </a:bodyPr>
          <a:lstStyle/>
          <a:p>
            <a:r>
              <a:rPr lang="en-US" sz="1000" dirty="0"/>
              <a:t>“This presentation was prepared by Northeast Iowa Community College under award EG-17-004 from the Iowa Energy Center. Any opinions, findings, and conclusions or recommendations expressed in this material are those of the author(s) and do not necessarily reflect the views of the Iowa Energy Center.”</a:t>
            </a:r>
          </a:p>
        </p:txBody>
      </p:sp>
    </p:spTree>
    <p:extLst>
      <p:ext uri="{BB962C8B-B14F-4D97-AF65-F5344CB8AC3E}">
        <p14:creationId xmlns:p14="http://schemas.microsoft.com/office/powerpoint/2010/main" val="61512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Objectives</a:t>
            </a:r>
            <a:br>
              <a:rPr lang="en-US"/>
            </a:br>
            <a:endParaRPr lang="en-US" dirty="0"/>
          </a:p>
        </p:txBody>
      </p:sp>
      <p:sp>
        <p:nvSpPr>
          <p:cNvPr id="3" name="Content Placeholder 2"/>
          <p:cNvSpPr>
            <a:spLocks noGrp="1"/>
          </p:cNvSpPr>
          <p:nvPr>
            <p:ph idx="1"/>
          </p:nvPr>
        </p:nvSpPr>
        <p:spPr/>
        <p:txBody>
          <a:bodyPr/>
          <a:lstStyle/>
          <a:p>
            <a:r>
              <a:rPr lang="en-US" dirty="0"/>
              <a:t>This presentation provides entry level curriculum and explanations for the student to gain an understanding of Renewable Energies and its fundamentals. </a:t>
            </a:r>
          </a:p>
          <a:p>
            <a:r>
              <a:rPr lang="en-US" dirty="0"/>
              <a:t>The goal is for students to understand the following outcomes:</a:t>
            </a:r>
          </a:p>
          <a:p>
            <a:pPr lvl="1">
              <a:spcBef>
                <a:spcPts val="600"/>
              </a:spcBef>
            </a:pPr>
            <a:r>
              <a:rPr lang="en-US" sz="2000" dirty="0"/>
              <a:t>Renewables vs. Non-Renewables</a:t>
            </a:r>
          </a:p>
          <a:p>
            <a:pPr lvl="1">
              <a:spcBef>
                <a:spcPts val="600"/>
              </a:spcBef>
            </a:pPr>
            <a:r>
              <a:rPr lang="en-US" sz="2000" dirty="0"/>
              <a:t>Direct and Indirect Uses</a:t>
            </a:r>
          </a:p>
          <a:p>
            <a:pPr lvl="1">
              <a:spcBef>
                <a:spcPts val="600"/>
              </a:spcBef>
            </a:pPr>
            <a:r>
              <a:rPr lang="en-US" sz="2000" dirty="0"/>
              <a:t>Understand basic terminology for renewable energy</a:t>
            </a:r>
          </a:p>
          <a:p>
            <a:pPr lvl="1">
              <a:spcBef>
                <a:spcPts val="600"/>
              </a:spcBef>
            </a:pPr>
            <a:r>
              <a:rPr lang="en-US" sz="2000" dirty="0"/>
              <a:t>Gain a core level knowledge of different forms of renewable energy</a:t>
            </a:r>
          </a:p>
          <a:p>
            <a:pPr lvl="1">
              <a:spcBef>
                <a:spcPts val="600"/>
              </a:spcBef>
            </a:pPr>
            <a:r>
              <a:rPr lang="en-US" sz="2000" dirty="0"/>
              <a:t>Generates interest</a:t>
            </a:r>
          </a:p>
        </p:txBody>
      </p:sp>
    </p:spTree>
    <p:extLst>
      <p:ext uri="{BB962C8B-B14F-4D97-AF65-F5344CB8AC3E}">
        <p14:creationId xmlns:p14="http://schemas.microsoft.com/office/powerpoint/2010/main" val="166189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endParaRPr lang="en-US" dirty="0"/>
          </a:p>
        </p:txBody>
      </p:sp>
      <p:sp>
        <p:nvSpPr>
          <p:cNvPr id="3" name="Content Placeholder 2"/>
          <p:cNvSpPr>
            <a:spLocks noGrp="1"/>
          </p:cNvSpPr>
          <p:nvPr>
            <p:ph idx="1"/>
          </p:nvPr>
        </p:nvSpPr>
        <p:spPr/>
        <p:txBody>
          <a:bodyPr>
            <a:normAutofit/>
          </a:bodyPr>
          <a:lstStyle/>
          <a:p>
            <a:r>
              <a:rPr lang="en-US" dirty="0"/>
              <a:t>As a country, we rely on fossil fuels for energy needs:</a:t>
            </a:r>
          </a:p>
          <a:p>
            <a:pPr lvl="1">
              <a:spcBef>
                <a:spcPts val="600"/>
              </a:spcBef>
            </a:pPr>
            <a:r>
              <a:rPr lang="en-US" sz="2000" dirty="0"/>
              <a:t>Coal</a:t>
            </a:r>
          </a:p>
          <a:p>
            <a:pPr lvl="1">
              <a:spcBef>
                <a:spcPts val="600"/>
              </a:spcBef>
            </a:pPr>
            <a:r>
              <a:rPr lang="en-US" sz="2000" dirty="0"/>
              <a:t>Oil</a:t>
            </a:r>
          </a:p>
          <a:p>
            <a:pPr lvl="1">
              <a:spcBef>
                <a:spcPts val="600"/>
              </a:spcBef>
            </a:pPr>
            <a:r>
              <a:rPr lang="en-US" sz="2000" dirty="0"/>
              <a:t>Natural gas</a:t>
            </a:r>
          </a:p>
          <a:p>
            <a:r>
              <a:rPr lang="en-US" dirty="0"/>
              <a:t>We also rely on some nuclear for energy:</a:t>
            </a:r>
          </a:p>
          <a:p>
            <a:pPr lvl="1">
              <a:spcBef>
                <a:spcPts val="600"/>
              </a:spcBef>
            </a:pPr>
            <a:r>
              <a:rPr lang="en-US" sz="2000" dirty="0"/>
              <a:t>Cost </a:t>
            </a:r>
          </a:p>
          <a:p>
            <a:pPr lvl="1">
              <a:spcBef>
                <a:spcPts val="600"/>
              </a:spcBef>
            </a:pPr>
            <a:r>
              <a:rPr lang="en-US" sz="2000" dirty="0"/>
              <a:t>Safety</a:t>
            </a:r>
          </a:p>
          <a:p>
            <a:pPr lvl="1">
              <a:spcBef>
                <a:spcPts val="600"/>
              </a:spcBef>
            </a:pPr>
            <a:r>
              <a:rPr lang="en-US" sz="2000" dirty="0"/>
              <a:t>Disposal of Waste</a:t>
            </a:r>
          </a:p>
        </p:txBody>
      </p:sp>
    </p:spTree>
    <p:extLst>
      <p:ext uri="{BB962C8B-B14F-4D97-AF65-F5344CB8AC3E}">
        <p14:creationId xmlns:p14="http://schemas.microsoft.com/office/powerpoint/2010/main" val="212363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vs. Non-Renewable Energy</a:t>
            </a:r>
          </a:p>
        </p:txBody>
      </p:sp>
      <p:sp>
        <p:nvSpPr>
          <p:cNvPr id="4" name="Rectangle 3">
            <a:extLst>
              <a:ext uri="{FF2B5EF4-FFF2-40B4-BE49-F238E27FC236}">
                <a16:creationId xmlns:a16="http://schemas.microsoft.com/office/drawing/2014/main" id="{13BBBFFA-B44E-42B2-9747-D3602AB63A30}"/>
              </a:ext>
            </a:extLst>
          </p:cNvPr>
          <p:cNvSpPr/>
          <p:nvPr/>
        </p:nvSpPr>
        <p:spPr>
          <a:xfrm>
            <a:off x="4300630" y="1345056"/>
            <a:ext cx="3173853" cy="3333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Renewable</a:t>
            </a:r>
          </a:p>
          <a:p>
            <a:endParaRPr lang="en-US" sz="2800" dirty="0"/>
          </a:p>
          <a:p>
            <a:pPr marL="285750" indent="-285750">
              <a:buFont typeface="Arial" panose="020B0604020202020204" pitchFamily="34" charset="0"/>
              <a:buChar char="•"/>
            </a:pPr>
            <a:r>
              <a:rPr lang="en-US" dirty="0"/>
              <a:t>Constantly replenished</a:t>
            </a:r>
          </a:p>
          <a:p>
            <a:pPr marL="285750" indent="-285750">
              <a:buFont typeface="Arial" panose="020B0604020202020204" pitchFamily="34" charset="0"/>
              <a:buChar char="•"/>
            </a:pPr>
            <a:r>
              <a:rPr lang="en-US" dirty="0"/>
              <a:t>Does not have significant pollutant emissions</a:t>
            </a:r>
          </a:p>
          <a:p>
            <a:pPr marL="285750" indent="-285750">
              <a:buFont typeface="Arial" panose="020B0604020202020204" pitchFamily="34" charset="0"/>
              <a:buChar char="•"/>
            </a:pPr>
            <a:r>
              <a:rPr lang="en-US" dirty="0"/>
              <a:t>Renewables cost money so you must weigh benefits.</a:t>
            </a:r>
          </a:p>
          <a:p>
            <a:pPr marL="285750" indent="-285750">
              <a:buFont typeface="Arial" panose="020B0604020202020204" pitchFamily="34" charset="0"/>
              <a:buChar char="•"/>
            </a:pPr>
            <a:r>
              <a:rPr lang="en-US" dirty="0"/>
              <a:t>Solar </a:t>
            </a:r>
          </a:p>
        </p:txBody>
      </p:sp>
      <p:sp>
        <p:nvSpPr>
          <p:cNvPr id="6" name="Rectangle 5">
            <a:extLst>
              <a:ext uri="{FF2B5EF4-FFF2-40B4-BE49-F238E27FC236}">
                <a16:creationId xmlns:a16="http://schemas.microsoft.com/office/drawing/2014/main" id="{B9223C27-E612-4784-A8DD-AC8CC33ECA28}"/>
              </a:ext>
            </a:extLst>
          </p:cNvPr>
          <p:cNvSpPr/>
          <p:nvPr/>
        </p:nvSpPr>
        <p:spPr>
          <a:xfrm>
            <a:off x="8666462" y="1345056"/>
            <a:ext cx="3172968" cy="3333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Non-renewable</a:t>
            </a:r>
          </a:p>
          <a:p>
            <a:endParaRPr lang="en-US" sz="2800" dirty="0"/>
          </a:p>
          <a:p>
            <a:pPr marL="285750" indent="-285750">
              <a:buFont typeface="Arial" panose="020B0604020202020204" pitchFamily="34" charset="0"/>
              <a:buChar char="•"/>
            </a:pPr>
            <a:r>
              <a:rPr lang="en-US" dirty="0"/>
              <a:t>Draws on finite sources which will eventually run out</a:t>
            </a:r>
          </a:p>
          <a:p>
            <a:pPr marL="285750" indent="-285750">
              <a:buFont typeface="Arial" panose="020B0604020202020204" pitchFamily="34" charset="0"/>
              <a:buChar char="•"/>
            </a:pPr>
            <a:r>
              <a:rPr lang="en-US" dirty="0"/>
              <a:t>Pollutants are of concern (greenhouse gases).</a:t>
            </a:r>
          </a:p>
          <a:p>
            <a:pPr marL="285750" indent="-285750">
              <a:buFont typeface="Arial" panose="020B0604020202020204" pitchFamily="34" charset="0"/>
              <a:buChar char="•"/>
            </a:pPr>
            <a:r>
              <a:rPr lang="en-US" dirty="0"/>
              <a:t>Fossil Fuels such as coal, oil, natural gas</a:t>
            </a:r>
          </a:p>
        </p:txBody>
      </p:sp>
      <p:sp>
        <p:nvSpPr>
          <p:cNvPr id="9" name="TextBox 8">
            <a:extLst>
              <a:ext uri="{FF2B5EF4-FFF2-40B4-BE49-F238E27FC236}">
                <a16:creationId xmlns:a16="http://schemas.microsoft.com/office/drawing/2014/main" id="{DCA718A6-99EB-4CFC-89FE-2592A0196F52}"/>
              </a:ext>
            </a:extLst>
          </p:cNvPr>
          <p:cNvSpPr txBox="1"/>
          <p:nvPr/>
        </p:nvSpPr>
        <p:spPr>
          <a:xfrm>
            <a:off x="7831336" y="2826957"/>
            <a:ext cx="478272" cy="369332"/>
          </a:xfrm>
          <a:prstGeom prst="rect">
            <a:avLst/>
          </a:prstGeom>
          <a:noFill/>
        </p:spPr>
        <p:txBody>
          <a:bodyPr wrap="none" rtlCol="0">
            <a:spAutoFit/>
          </a:bodyPr>
          <a:lstStyle/>
          <a:p>
            <a:r>
              <a:rPr lang="en-US" dirty="0"/>
              <a:t>VS.</a:t>
            </a:r>
          </a:p>
        </p:txBody>
      </p:sp>
    </p:spTree>
    <p:extLst>
      <p:ext uri="{BB962C8B-B14F-4D97-AF65-F5344CB8AC3E}">
        <p14:creationId xmlns:p14="http://schemas.microsoft.com/office/powerpoint/2010/main" val="1972969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Renewable Energy</a:t>
            </a:r>
          </a:p>
        </p:txBody>
      </p:sp>
      <p:sp>
        <p:nvSpPr>
          <p:cNvPr id="3" name="Content Placeholder 2"/>
          <p:cNvSpPr>
            <a:spLocks noGrp="1"/>
          </p:cNvSpPr>
          <p:nvPr>
            <p:ph idx="1"/>
          </p:nvPr>
        </p:nvSpPr>
        <p:spPr/>
        <p:txBody>
          <a:bodyPr>
            <a:normAutofit/>
          </a:bodyPr>
          <a:lstStyle/>
          <a:p>
            <a:r>
              <a:rPr lang="en-US" sz="2200" dirty="0"/>
              <a:t>Energy obtained from continuous or repetitive currents of energy recurring in the natural environment (</a:t>
            </a:r>
            <a:r>
              <a:rPr lang="en-US" sz="2200" dirty="0" err="1"/>
              <a:t>Twidell</a:t>
            </a:r>
            <a:r>
              <a:rPr lang="en-US" sz="2200" dirty="0"/>
              <a:t> and Weir, 1986).</a:t>
            </a:r>
          </a:p>
          <a:p>
            <a:pPr marL="0" indent="0" algn="ctr">
              <a:buNone/>
            </a:pPr>
            <a:r>
              <a:rPr lang="en-US" dirty="0"/>
              <a:t>Or</a:t>
            </a:r>
          </a:p>
          <a:p>
            <a:r>
              <a:rPr lang="en-US" sz="2200" dirty="0"/>
              <a:t>Energy flows which are replenished at the same rate they are used (Sorensen, 2000).</a:t>
            </a:r>
          </a:p>
          <a:p>
            <a:pPr marL="0" indent="0" algn="ctr">
              <a:buNone/>
            </a:pPr>
            <a:r>
              <a:rPr lang="en-US" dirty="0"/>
              <a:t>Or</a:t>
            </a:r>
          </a:p>
          <a:p>
            <a:r>
              <a:rPr lang="en-US" sz="2200" dirty="0"/>
              <a:t>Renewable energy is energy that is collected from renewable sources, which are naturally replenished on a human timescale, such as sunlight, wind, rain, tides, waves, and geothermal heat. Renewable energy often provides energy in five important areas: electricity generation, air and water, heating/cooling, transportation, and rural (off-grid) energy services (Wikipedia, 2017).</a:t>
            </a:r>
          </a:p>
        </p:txBody>
      </p:sp>
    </p:spTree>
    <p:extLst>
      <p:ext uri="{BB962C8B-B14F-4D97-AF65-F5344CB8AC3E}">
        <p14:creationId xmlns:p14="http://schemas.microsoft.com/office/powerpoint/2010/main" val="161199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Uses of Renewable Energy</a:t>
            </a:r>
            <a:endParaRPr lang="en-US" dirty="0"/>
          </a:p>
        </p:txBody>
      </p:sp>
      <p:sp>
        <p:nvSpPr>
          <p:cNvPr id="3" name="Content Placeholder 2"/>
          <p:cNvSpPr>
            <a:spLocks noGrp="1"/>
          </p:cNvSpPr>
          <p:nvPr>
            <p:ph idx="1"/>
          </p:nvPr>
        </p:nvSpPr>
        <p:spPr/>
        <p:txBody>
          <a:bodyPr>
            <a:normAutofit lnSpcReduction="10000"/>
          </a:bodyPr>
          <a:lstStyle/>
          <a:p>
            <a:r>
              <a:rPr lang="en-US" dirty="0"/>
              <a:t>Direct uses</a:t>
            </a:r>
          </a:p>
          <a:p>
            <a:pPr lvl="1"/>
            <a:r>
              <a:rPr lang="en-US" dirty="0"/>
              <a:t>Direct: Converted directly into useful energy</a:t>
            </a:r>
          </a:p>
          <a:p>
            <a:pPr lvl="2"/>
            <a:r>
              <a:rPr lang="en-US" sz="2000" dirty="0"/>
              <a:t>Absorbed in solar collectors providing space heating or hot water</a:t>
            </a:r>
          </a:p>
          <a:p>
            <a:pPr lvl="2"/>
            <a:r>
              <a:rPr lang="en-US" sz="2000" dirty="0"/>
              <a:t>Concentrated by mirrors to provide high heat for electrical production</a:t>
            </a:r>
          </a:p>
          <a:p>
            <a:pPr lvl="2"/>
            <a:r>
              <a:rPr lang="en-US" sz="2000" dirty="0"/>
              <a:t>Converted directly into electricity using PV module</a:t>
            </a:r>
          </a:p>
          <a:p>
            <a:r>
              <a:rPr lang="en-US" dirty="0"/>
              <a:t>Indirect uses</a:t>
            </a:r>
          </a:p>
          <a:p>
            <a:pPr lvl="1"/>
            <a:r>
              <a:rPr lang="en-US" dirty="0"/>
              <a:t>Converted into useful energy indirectly through other energy forms</a:t>
            </a:r>
          </a:p>
          <a:p>
            <a:pPr lvl="2"/>
            <a:r>
              <a:rPr lang="en-US" sz="2000" dirty="0"/>
              <a:t>Hydropower: Energy extracted from dams and turbines</a:t>
            </a:r>
          </a:p>
          <a:p>
            <a:pPr lvl="2"/>
            <a:r>
              <a:rPr lang="en-US" sz="2000" dirty="0"/>
              <a:t>Wind: Energy extracted from air movement</a:t>
            </a:r>
          </a:p>
          <a:p>
            <a:pPr lvl="2"/>
            <a:r>
              <a:rPr lang="en-US" sz="2000" dirty="0"/>
              <a:t>Wave: Wind moving over long stretches of the ocean creating waves</a:t>
            </a:r>
          </a:p>
          <a:p>
            <a:pPr lvl="2"/>
            <a:r>
              <a:rPr lang="en-US" sz="2000" dirty="0"/>
              <a:t>Bioenergy: Through photosynthesis in plants</a:t>
            </a:r>
          </a:p>
          <a:p>
            <a:pPr lvl="2"/>
            <a:endParaRPr lang="en-US" sz="2000" dirty="0"/>
          </a:p>
          <a:p>
            <a:r>
              <a:rPr lang="en-US" dirty="0"/>
              <a:t>Non Solar Renewables</a:t>
            </a:r>
          </a:p>
          <a:p>
            <a:pPr lvl="1"/>
            <a:r>
              <a:rPr lang="en-US" dirty="0"/>
              <a:t>These are renewable, not depending on solar radiation.</a:t>
            </a:r>
          </a:p>
          <a:p>
            <a:pPr lvl="2"/>
            <a:r>
              <a:rPr lang="en-US" sz="2000" dirty="0"/>
              <a:t>Tidal: This is not wave energy; the power of tides is harnessed.</a:t>
            </a:r>
          </a:p>
          <a:p>
            <a:pPr lvl="2"/>
            <a:r>
              <a:rPr lang="en-US" sz="2000" dirty="0"/>
              <a:t>Geothermal: Heat from within the earth</a:t>
            </a:r>
          </a:p>
          <a:p>
            <a:endParaRPr lang="en-US" dirty="0"/>
          </a:p>
          <a:p>
            <a:endParaRPr lang="en-US" dirty="0"/>
          </a:p>
        </p:txBody>
      </p:sp>
    </p:spTree>
    <p:extLst>
      <p:ext uri="{BB962C8B-B14F-4D97-AF65-F5344CB8AC3E}">
        <p14:creationId xmlns:p14="http://schemas.microsoft.com/office/powerpoint/2010/main" val="748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Geothermal</a:t>
            </a:r>
            <a:endParaRPr lang="en-US" dirty="0"/>
          </a:p>
        </p:txBody>
      </p:sp>
      <p:sp>
        <p:nvSpPr>
          <p:cNvPr id="3" name="Content Placeholder 2"/>
          <p:cNvSpPr>
            <a:spLocks noGrp="1"/>
          </p:cNvSpPr>
          <p:nvPr>
            <p:ph idx="1"/>
          </p:nvPr>
        </p:nvSpPr>
        <p:spPr/>
        <p:txBody>
          <a:bodyPr/>
          <a:lstStyle/>
          <a:p>
            <a:r>
              <a:rPr lang="en-US" dirty="0"/>
              <a:t>One of the most sustainable sources of alternative energy</a:t>
            </a:r>
          </a:p>
          <a:p>
            <a:r>
              <a:rPr lang="en-US" dirty="0"/>
              <a:t> Geothermal does not contribute to global warming.</a:t>
            </a:r>
          </a:p>
          <a:p>
            <a:r>
              <a:rPr lang="en-US" dirty="0"/>
              <a:t>The earth’s crust is the medium for transferring energy in the concept of geothermal.</a:t>
            </a:r>
          </a:p>
          <a:p>
            <a:r>
              <a:rPr lang="en-US" dirty="0"/>
              <a:t>A form of renewable source that is independent of the sun. The ultimate source of geothermal energy comes from within the earth.</a:t>
            </a:r>
          </a:p>
          <a:p>
            <a:r>
              <a:rPr lang="en-US" dirty="0"/>
              <a:t>Enthalpy: Amount of heat content in a substance. In studying geothermal, recognize that temperature and enthalpy go hand- in-hand.</a:t>
            </a:r>
          </a:p>
        </p:txBody>
      </p:sp>
    </p:spTree>
    <p:extLst>
      <p:ext uri="{BB962C8B-B14F-4D97-AF65-F5344CB8AC3E}">
        <p14:creationId xmlns:p14="http://schemas.microsoft.com/office/powerpoint/2010/main" val="57797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Geothermal - How it works</a:t>
            </a:r>
            <a:br>
              <a:rPr lang="en-US"/>
            </a:br>
            <a:endParaRPr lang="en-US" dirty="0"/>
          </a:p>
        </p:txBody>
      </p:sp>
      <p:sp>
        <p:nvSpPr>
          <p:cNvPr id="10" name="Content Placeholder 9">
            <a:extLst>
              <a:ext uri="{FF2B5EF4-FFF2-40B4-BE49-F238E27FC236}">
                <a16:creationId xmlns:a16="http://schemas.microsoft.com/office/drawing/2014/main" id="{7E1F9D94-CBCD-42B3-A4CA-744229F7BFC2}"/>
              </a:ext>
            </a:extLst>
          </p:cNvPr>
          <p:cNvSpPr>
            <a:spLocks noGrp="1"/>
          </p:cNvSpPr>
          <p:nvPr>
            <p:ph idx="1"/>
          </p:nvPr>
        </p:nvSpPr>
        <p:spPr/>
        <p:txBody>
          <a:bodyPr/>
          <a:lstStyle/>
          <a:p>
            <a:pPr marL="457200" indent="-457200">
              <a:buClrTx/>
              <a:buFont typeface="+mj-lt"/>
              <a:buAutoNum type="arabicPeriod"/>
            </a:pPr>
            <a:r>
              <a:rPr lang="en-US" dirty="0"/>
              <a:t>Hot water is brought to the surface.</a:t>
            </a:r>
          </a:p>
          <a:p>
            <a:pPr marL="457200" indent="-457200">
              <a:buClrTx/>
              <a:buFont typeface="+mj-lt"/>
              <a:buAutoNum type="arabicPeriod"/>
            </a:pPr>
            <a:r>
              <a:rPr lang="en-US" dirty="0"/>
              <a:t>Water changes to steam.</a:t>
            </a:r>
          </a:p>
          <a:p>
            <a:pPr marL="457200" indent="-457200">
              <a:buClrTx/>
              <a:buFont typeface="+mj-lt"/>
              <a:buAutoNum type="arabicPeriod"/>
            </a:pPr>
            <a:r>
              <a:rPr lang="en-US" dirty="0"/>
              <a:t>It is then sent to a turbine to turn a generator which will generate a voltage for consumption.</a:t>
            </a:r>
          </a:p>
          <a:p>
            <a:pPr marL="457200" indent="-457200">
              <a:buClrTx/>
              <a:buFont typeface="+mj-lt"/>
              <a:buAutoNum type="arabicPeriod"/>
            </a:pPr>
            <a:r>
              <a:rPr lang="en-US" dirty="0"/>
              <a:t>Energy is extracted in the process and returned to the cooling tower.</a:t>
            </a:r>
          </a:p>
          <a:p>
            <a:pPr marL="457200" indent="-457200">
              <a:buClrTx/>
              <a:buFont typeface="+mj-lt"/>
              <a:buAutoNum type="arabicPeriod"/>
            </a:pPr>
            <a:r>
              <a:rPr lang="en-US" dirty="0"/>
              <a:t>Additional heat is removed from water, and it is injected back in the well.</a:t>
            </a:r>
          </a:p>
          <a:p>
            <a:endParaRPr lang="en-US" dirty="0"/>
          </a:p>
        </p:txBody>
      </p:sp>
      <p:pic>
        <p:nvPicPr>
          <p:cNvPr id="11" name="Content Placeholder 3">
            <a:extLst>
              <a:ext uri="{FF2B5EF4-FFF2-40B4-BE49-F238E27FC236}">
                <a16:creationId xmlns:a16="http://schemas.microsoft.com/office/drawing/2014/main" id="{3A8F9441-ED32-4B3B-AA09-D67372A5C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523" y="3048000"/>
            <a:ext cx="4811204" cy="2663533"/>
          </a:xfrm>
          <a:prstGeom prst="rect">
            <a:avLst/>
          </a:prstGeom>
        </p:spPr>
      </p:pic>
      <p:sp>
        <p:nvSpPr>
          <p:cNvPr id="4" name="TextBox 3"/>
          <p:cNvSpPr txBox="1"/>
          <p:nvPr/>
        </p:nvSpPr>
        <p:spPr>
          <a:xfrm>
            <a:off x="5536504" y="5711533"/>
            <a:ext cx="4546948" cy="338554"/>
          </a:xfrm>
          <a:prstGeom prst="rect">
            <a:avLst/>
          </a:prstGeom>
          <a:noFill/>
        </p:spPr>
        <p:txBody>
          <a:bodyPr wrap="square" rtlCol="0">
            <a:spAutoFit/>
          </a:bodyPr>
          <a:lstStyle/>
          <a:p>
            <a:r>
              <a:rPr lang="en-US" sz="800" dirty="0" smtClean="0"/>
              <a:t>EPA. 2016. A Student’s Guide to Climate Change.[Public Domain] Retrieved from </a:t>
            </a:r>
            <a:r>
              <a:rPr lang="en-US" sz="800" dirty="0"/>
              <a:t>https://www3.epa.gov/climatechange//kids/solutions/technologies/geothermal.html </a:t>
            </a:r>
          </a:p>
        </p:txBody>
      </p:sp>
    </p:spTree>
    <p:extLst>
      <p:ext uri="{BB962C8B-B14F-4D97-AF65-F5344CB8AC3E}">
        <p14:creationId xmlns:p14="http://schemas.microsoft.com/office/powerpoint/2010/main" val="96814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summer vs. winter</a:t>
            </a:r>
          </a:p>
        </p:txBody>
      </p:sp>
      <p:sp>
        <p:nvSpPr>
          <p:cNvPr id="7" name="Content Placeholder 6">
            <a:extLst>
              <a:ext uri="{FF2B5EF4-FFF2-40B4-BE49-F238E27FC236}">
                <a16:creationId xmlns:a16="http://schemas.microsoft.com/office/drawing/2014/main" id="{35267555-E3E6-46BB-850F-E371F8FE0EF5}"/>
              </a:ext>
            </a:extLst>
          </p:cNvPr>
          <p:cNvSpPr>
            <a:spLocks noGrp="1"/>
          </p:cNvSpPr>
          <p:nvPr>
            <p:ph idx="1"/>
          </p:nvPr>
        </p:nvSpPr>
        <p:spPr>
          <a:xfrm>
            <a:off x="4229240" y="295916"/>
            <a:ext cx="4973753" cy="1539415"/>
          </a:xfrm>
        </p:spPr>
        <p:txBody>
          <a:bodyPr/>
          <a:lstStyle/>
          <a:p>
            <a:pPr marL="0" indent="0" algn="r">
              <a:buNone/>
            </a:pPr>
            <a:r>
              <a:rPr lang="en-US" dirty="0"/>
              <a:t>In the summer, you are moving warm air from the house putting it in the ground, and creating cooler air in the house. </a:t>
            </a:r>
          </a:p>
          <a:p>
            <a:pPr algn="r"/>
            <a:endParaRPr lang="en-US" dirty="0"/>
          </a:p>
          <a:p>
            <a:pPr algn="r"/>
            <a:endParaRPr lang="en-US" dirty="0"/>
          </a:p>
        </p:txBody>
      </p:sp>
      <p:sp>
        <p:nvSpPr>
          <p:cNvPr id="9" name="TextBox 8">
            <a:extLst>
              <a:ext uri="{FF2B5EF4-FFF2-40B4-BE49-F238E27FC236}">
                <a16:creationId xmlns:a16="http://schemas.microsoft.com/office/drawing/2014/main" id="{C400464D-2E5C-49CD-8A51-36599178A036}"/>
              </a:ext>
            </a:extLst>
          </p:cNvPr>
          <p:cNvSpPr txBox="1"/>
          <p:nvPr/>
        </p:nvSpPr>
        <p:spPr>
          <a:xfrm>
            <a:off x="6998736" y="5259779"/>
            <a:ext cx="4897582" cy="1323439"/>
          </a:xfrm>
          <a:prstGeom prst="rect">
            <a:avLst/>
          </a:prstGeom>
          <a:noFill/>
        </p:spPr>
        <p:txBody>
          <a:bodyPr wrap="square" rtlCol="0">
            <a:spAutoFit/>
          </a:bodyPr>
          <a:lstStyle/>
          <a:p>
            <a:r>
              <a:rPr lang="en-US" sz="2000" dirty="0"/>
              <a:t>In the winter, you are taking the cool air from the house and bringing in heat from the ground.</a:t>
            </a:r>
          </a:p>
          <a:p>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877" y="1411948"/>
            <a:ext cx="4876800" cy="3390900"/>
          </a:xfrm>
          <a:prstGeom prst="rect">
            <a:avLst/>
          </a:prstGeom>
        </p:spPr>
      </p:pic>
      <p:sp>
        <p:nvSpPr>
          <p:cNvPr id="11" name="TextBox 10"/>
          <p:cNvSpPr txBox="1"/>
          <p:nvPr/>
        </p:nvSpPr>
        <p:spPr>
          <a:xfrm>
            <a:off x="5787025" y="4708147"/>
            <a:ext cx="4434213" cy="338554"/>
          </a:xfrm>
          <a:prstGeom prst="rect">
            <a:avLst/>
          </a:prstGeom>
          <a:noFill/>
        </p:spPr>
        <p:txBody>
          <a:bodyPr wrap="square" rtlCol="0">
            <a:spAutoFit/>
          </a:bodyPr>
          <a:lstStyle/>
          <a:p>
            <a:r>
              <a:rPr lang="en-US" sz="800" dirty="0"/>
              <a:t>HeatAndColdStorageWithHeatPump.jpg: </a:t>
            </a:r>
            <a:r>
              <a:rPr lang="en-US" sz="800" dirty="0" err="1"/>
              <a:t>KVDPderivative</a:t>
            </a:r>
            <a:r>
              <a:rPr lang="en-US" sz="800" dirty="0"/>
              <a:t> work: Fred the Oyster [CC BY-SA 3.0] https://commons.wikimedia.org/wiki/File:HeatAndColdStorageWithHeatPump.svg</a:t>
            </a:r>
          </a:p>
        </p:txBody>
      </p:sp>
    </p:spTree>
    <p:extLst>
      <p:ext uri="{BB962C8B-B14F-4D97-AF65-F5344CB8AC3E}">
        <p14:creationId xmlns:p14="http://schemas.microsoft.com/office/powerpoint/2010/main" val="187867978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2373</TotalTime>
  <Words>1152</Words>
  <Application>Microsoft Office PowerPoint</Application>
  <PresentationFormat>Widescreen</PresentationFormat>
  <Paragraphs>134</Paragraphs>
  <Slides>15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Retrospect</vt:lpstr>
      <vt:lpstr>Basic Renewable Energy</vt:lpstr>
      <vt:lpstr>Objectives </vt:lpstr>
      <vt:lpstr>Introduction</vt:lpstr>
      <vt:lpstr>Renewable vs. Non-Renewable Energy</vt:lpstr>
      <vt:lpstr>Defining Renewable Energy</vt:lpstr>
      <vt:lpstr>Uses of Renewable Energy</vt:lpstr>
      <vt:lpstr>Geothermal</vt:lpstr>
      <vt:lpstr>Geothermal - How it works </vt:lpstr>
      <vt:lpstr>Geothermal: summer vs. winter</vt:lpstr>
      <vt:lpstr>Solar Thermal</vt:lpstr>
      <vt:lpstr>Two basic systems</vt:lpstr>
      <vt:lpstr>Solar Photovoltaics (PV)</vt:lpstr>
      <vt:lpstr>Wind Energy</vt:lpstr>
      <vt:lpstr>Bioenergy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Carlson</dc:creator>
  <cp:lastModifiedBy>Madeline Wagner</cp:lastModifiedBy>
  <cp:revision>204</cp:revision>
  <cp:lastPrinted>2017-10-01T16:21:22Z</cp:lastPrinted>
  <dcterms:created xsi:type="dcterms:W3CDTF">2017-10-01T16:12:52Z</dcterms:created>
  <dcterms:modified xsi:type="dcterms:W3CDTF">2019-02-19T15:33:35Z</dcterms:modified>
</cp:coreProperties>
</file>