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7"/>
  </p:notesMasterIdLst>
  <p:sldIdLst>
    <p:sldId id="256" r:id="rId2"/>
    <p:sldId id="298" r:id="rId3"/>
    <p:sldId id="257" r:id="rId4"/>
    <p:sldId id="258" r:id="rId5"/>
    <p:sldId id="297" r:id="rId6"/>
    <p:sldId id="261" r:id="rId7"/>
    <p:sldId id="262" r:id="rId8"/>
    <p:sldId id="263" r:id="rId9"/>
    <p:sldId id="272" r:id="rId10"/>
    <p:sldId id="292" r:id="rId11"/>
    <p:sldId id="293" r:id="rId12"/>
    <p:sldId id="294" r:id="rId13"/>
    <p:sldId id="295" r:id="rId14"/>
    <p:sldId id="302" r:id="rId15"/>
    <p:sldId id="3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04" autoAdjust="0"/>
    <p:restoredTop sz="72164" autoAdjust="0"/>
  </p:normalViewPr>
  <p:slideViewPr>
    <p:cSldViewPr snapToGrid="0" snapToObjects="1">
      <p:cViewPr varScale="1">
        <p:scale>
          <a:sx n="80" d="100"/>
          <a:sy n="80" d="100"/>
        </p:scale>
        <p:origin x="108" y="456"/>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afety_glas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Tension_(physics)" TargetMode="External"/><Relationship Id="rId5" Type="http://schemas.openxmlformats.org/officeDocument/2006/relationships/hyperlink" Target="https://en.wikipedia.org/wiki/Compression_(physics)" TargetMode="External"/><Relationship Id="rId4" Type="http://schemas.openxmlformats.org/officeDocument/2006/relationships/hyperlink" Target="https://en.wikipedia.org/wiki/Heat_treat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cells have a Positive</a:t>
            </a:r>
            <a:r>
              <a:rPr lang="en-US" baseline="0" dirty="0"/>
              <a:t> and a Negative side just like a battery. One of the original names fro a solar cell was a solar battery.  Like a battery, the electrons move in one direction known as direct current (DC). Unlike a battery, the solar cell will only move electrons when exposed to light. </a:t>
            </a:r>
            <a:endParaRPr lang="en-US" dirty="0"/>
          </a:p>
        </p:txBody>
      </p:sp>
      <p:sp>
        <p:nvSpPr>
          <p:cNvPr id="4" name="Slide Number Placeholder 3"/>
          <p:cNvSpPr>
            <a:spLocks noGrp="1"/>
          </p:cNvSpPr>
          <p:nvPr>
            <p:ph type="sldNum" sz="quarter" idx="10"/>
          </p:nvPr>
        </p:nvSpPr>
        <p:spPr/>
        <p:txBody>
          <a:bodyPr/>
          <a:lstStyle/>
          <a:p>
            <a:fld id="{DB1C96F1-0A9B-4B23-B1EA-8C3CE97254CD}" type="slidenum">
              <a:rPr lang="en-US" smtClean="0"/>
              <a:t>4</a:t>
            </a:fld>
            <a:endParaRPr lang="en-US"/>
          </a:p>
        </p:txBody>
      </p:sp>
    </p:spTree>
    <p:extLst>
      <p:ext uri="{BB962C8B-B14F-4D97-AF65-F5344CB8AC3E}">
        <p14:creationId xmlns:p14="http://schemas.microsoft.com/office/powerpoint/2010/main" val="359109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C96F1-0A9B-4B23-B1EA-8C3CE97254CD}" type="slidenum">
              <a:rPr lang="en-US" smtClean="0"/>
              <a:t>6</a:t>
            </a:fld>
            <a:endParaRPr lang="en-US"/>
          </a:p>
        </p:txBody>
      </p:sp>
    </p:spTree>
    <p:extLst>
      <p:ext uri="{BB962C8B-B14F-4D97-AF65-F5344CB8AC3E}">
        <p14:creationId xmlns:p14="http://schemas.microsoft.com/office/powerpoint/2010/main" val="58789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opposite attract, the rest of the electrons would like to get to the positive holes on the other side of the P-N junction, but they cant because the P-N junction is like a light switch turned off. The two types</a:t>
            </a:r>
            <a:r>
              <a:rPr lang="en-US" baseline="0" dirty="0"/>
              <a:t> are doped on a single piece of silicon in a manufacturing process.</a:t>
            </a:r>
            <a:endParaRPr lang="en-US" dirty="0"/>
          </a:p>
          <a:p>
            <a:endParaRPr lang="en-US" dirty="0"/>
          </a:p>
        </p:txBody>
      </p:sp>
      <p:sp>
        <p:nvSpPr>
          <p:cNvPr id="4" name="Slide Number Placeholder 3"/>
          <p:cNvSpPr>
            <a:spLocks noGrp="1"/>
          </p:cNvSpPr>
          <p:nvPr>
            <p:ph type="sldNum" sz="quarter" idx="10"/>
          </p:nvPr>
        </p:nvSpPr>
        <p:spPr/>
        <p:txBody>
          <a:bodyPr/>
          <a:lstStyle/>
          <a:p>
            <a:fld id="{DB1C96F1-0A9B-4B23-B1EA-8C3CE97254CD}" type="slidenum">
              <a:rPr lang="en-US" smtClean="0"/>
              <a:t>7</a:t>
            </a:fld>
            <a:endParaRPr lang="en-US"/>
          </a:p>
        </p:txBody>
      </p:sp>
    </p:spTree>
    <p:extLst>
      <p:ext uri="{BB962C8B-B14F-4D97-AF65-F5344CB8AC3E}">
        <p14:creationId xmlns:p14="http://schemas.microsoft.com/office/powerpoint/2010/main" val="116008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constant process as long as the sun is shining on the cell.</a:t>
            </a:r>
          </a:p>
        </p:txBody>
      </p:sp>
      <p:sp>
        <p:nvSpPr>
          <p:cNvPr id="4" name="Slide Number Placeholder 3"/>
          <p:cNvSpPr>
            <a:spLocks noGrp="1"/>
          </p:cNvSpPr>
          <p:nvPr>
            <p:ph type="sldNum" sz="quarter" idx="10"/>
          </p:nvPr>
        </p:nvSpPr>
        <p:spPr/>
        <p:txBody>
          <a:bodyPr/>
          <a:lstStyle/>
          <a:p>
            <a:fld id="{DB1C96F1-0A9B-4B23-B1EA-8C3CE97254CD}" type="slidenum">
              <a:rPr lang="en-US" smtClean="0"/>
              <a:t>8</a:t>
            </a:fld>
            <a:endParaRPr lang="en-US"/>
          </a:p>
        </p:txBody>
      </p:sp>
    </p:spTree>
    <p:extLst>
      <p:ext uri="{BB962C8B-B14F-4D97-AF65-F5344CB8AC3E}">
        <p14:creationId xmlns:p14="http://schemas.microsoft.com/office/powerpoint/2010/main" val="70279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Toughened</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tempered glass</a:t>
            </a:r>
            <a:r>
              <a:rPr lang="en-US" sz="1200" b="0" i="0" kern="1200" dirty="0">
                <a:solidFill>
                  <a:schemeClr val="tx1"/>
                </a:solidFill>
                <a:effectLst/>
                <a:latin typeface="+mn-lt"/>
                <a:ea typeface="+mn-ea"/>
                <a:cs typeface="+mn-cs"/>
              </a:rPr>
              <a:t> is a type of </a:t>
            </a:r>
            <a:r>
              <a:rPr lang="en-US" sz="1200" b="0" i="0" u="none" strike="noStrike" kern="1200" dirty="0">
                <a:solidFill>
                  <a:schemeClr val="tx1"/>
                </a:solidFill>
                <a:effectLst/>
                <a:latin typeface="+mn-lt"/>
                <a:ea typeface="+mn-ea"/>
                <a:cs typeface="+mn-cs"/>
                <a:hlinkClick r:id="rId3" tooltip="Safety glass"/>
              </a:rPr>
              <a:t>safety glass</a:t>
            </a:r>
            <a:r>
              <a:rPr lang="en-US" sz="1200" b="0" i="0" kern="1200" dirty="0">
                <a:solidFill>
                  <a:schemeClr val="tx1"/>
                </a:solidFill>
                <a:effectLst/>
                <a:latin typeface="+mn-lt"/>
                <a:ea typeface="+mn-ea"/>
                <a:cs typeface="+mn-cs"/>
              </a:rPr>
              <a:t> processed by controlled </a:t>
            </a:r>
            <a:r>
              <a:rPr lang="en-US" sz="1200" b="0" i="0" u="none" strike="noStrike" kern="1200" dirty="0">
                <a:solidFill>
                  <a:schemeClr val="tx1"/>
                </a:solidFill>
                <a:effectLst/>
                <a:latin typeface="+mn-lt"/>
                <a:ea typeface="+mn-ea"/>
                <a:cs typeface="+mn-cs"/>
                <a:hlinkClick r:id="rId4" tooltip="Heat treatment"/>
              </a:rPr>
              <a:t>thermal</a:t>
            </a:r>
            <a:r>
              <a:rPr lang="en-US" sz="1200" b="0" i="0" kern="1200" dirty="0">
                <a:solidFill>
                  <a:schemeClr val="tx1"/>
                </a:solidFill>
                <a:effectLst/>
                <a:latin typeface="+mn-lt"/>
                <a:ea typeface="+mn-ea"/>
                <a:cs typeface="+mn-cs"/>
              </a:rPr>
              <a:t> or chemical treatments to increase its strength compared with normal glass. Tempering puts the outer surfaces into </a:t>
            </a:r>
            <a:r>
              <a:rPr lang="en-US" sz="1200" b="0" i="0" u="none" strike="noStrike" kern="1200" dirty="0">
                <a:solidFill>
                  <a:schemeClr val="tx1"/>
                </a:solidFill>
                <a:effectLst/>
                <a:latin typeface="+mn-lt"/>
                <a:ea typeface="+mn-ea"/>
                <a:cs typeface="+mn-cs"/>
                <a:hlinkClick r:id="rId5" tooltip="Compression (physics)"/>
              </a:rPr>
              <a:t>compression</a:t>
            </a:r>
            <a:r>
              <a:rPr lang="en-US" sz="1200" b="0" i="0" kern="1200" dirty="0">
                <a:solidFill>
                  <a:schemeClr val="tx1"/>
                </a:solidFill>
                <a:effectLst/>
                <a:latin typeface="+mn-lt"/>
                <a:ea typeface="+mn-ea"/>
                <a:cs typeface="+mn-cs"/>
              </a:rPr>
              <a:t> and the interior into </a:t>
            </a:r>
            <a:r>
              <a:rPr lang="en-US" sz="1200" b="0" i="0" u="none" strike="noStrike" kern="1200" dirty="0">
                <a:solidFill>
                  <a:schemeClr val="tx1"/>
                </a:solidFill>
                <a:effectLst/>
                <a:latin typeface="+mn-lt"/>
                <a:ea typeface="+mn-ea"/>
                <a:cs typeface="+mn-cs"/>
                <a:hlinkClick r:id="rId6" tooltip="Tension (physics)"/>
              </a:rPr>
              <a:t>tension</a:t>
            </a:r>
            <a:r>
              <a:rPr lang="en-US" sz="1200" b="0" i="0" kern="1200" dirty="0">
                <a:solidFill>
                  <a:schemeClr val="tx1"/>
                </a:solidFill>
                <a:effectLst/>
                <a:latin typeface="+mn-lt"/>
                <a:ea typeface="+mn-ea"/>
                <a:cs typeface="+mn-cs"/>
              </a:rPr>
              <a:t>. Such stresses cause the glass, when broken, to crumble into small granular chunks instead of splintering into jagged shards as plate glass (a.k.a. annealed glass) does. The granular chunks are less likely to cause injury.</a:t>
            </a:r>
          </a:p>
          <a:p>
            <a:endParaRPr lang="en-US" dirty="0"/>
          </a:p>
        </p:txBody>
      </p:sp>
      <p:sp>
        <p:nvSpPr>
          <p:cNvPr id="4" name="Slide Number Placeholder 3"/>
          <p:cNvSpPr>
            <a:spLocks noGrp="1"/>
          </p:cNvSpPr>
          <p:nvPr>
            <p:ph type="sldNum" sz="quarter" idx="10"/>
          </p:nvPr>
        </p:nvSpPr>
        <p:spPr/>
        <p:txBody>
          <a:bodyPr/>
          <a:lstStyle/>
          <a:p>
            <a:fld id="{DB1C96F1-0A9B-4B23-B1EA-8C3CE97254CD}" type="slidenum">
              <a:rPr lang="en-US" smtClean="0"/>
              <a:t>9</a:t>
            </a:fld>
            <a:endParaRPr lang="en-US"/>
          </a:p>
        </p:txBody>
      </p:sp>
    </p:spTree>
    <p:extLst>
      <p:ext uri="{BB962C8B-B14F-4D97-AF65-F5344CB8AC3E}">
        <p14:creationId xmlns:p14="http://schemas.microsoft.com/office/powerpoint/2010/main" val="89712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Voc</a:t>
            </a:r>
            <a:r>
              <a:rPr lang="en-US" baseline="0" dirty="0"/>
              <a:t> is the </a:t>
            </a:r>
            <a:r>
              <a:rPr lang="en-US" baseline="0" dirty="0" err="1"/>
              <a:t>highes</a:t>
            </a:r>
            <a:r>
              <a:rPr lang="en-US" baseline="0" dirty="0"/>
              <a:t> </a:t>
            </a:r>
            <a:r>
              <a:rPr lang="en-US" baseline="0" dirty="0" err="1"/>
              <a:t>votage</a:t>
            </a:r>
            <a:r>
              <a:rPr lang="en-US" baseline="0" dirty="0"/>
              <a:t> a module can have with STC standard test conditions.</a:t>
            </a:r>
            <a:endParaRPr lang="en-US" dirty="0"/>
          </a:p>
        </p:txBody>
      </p:sp>
      <p:sp>
        <p:nvSpPr>
          <p:cNvPr id="4" name="Slide Number Placeholder 3"/>
          <p:cNvSpPr>
            <a:spLocks noGrp="1"/>
          </p:cNvSpPr>
          <p:nvPr>
            <p:ph type="sldNum" sz="quarter" idx="10"/>
          </p:nvPr>
        </p:nvSpPr>
        <p:spPr/>
        <p:txBody>
          <a:bodyPr/>
          <a:lstStyle/>
          <a:p>
            <a:fld id="{DB1C96F1-0A9B-4B23-B1EA-8C3CE97254CD}" type="slidenum">
              <a:rPr lang="en-US" smtClean="0"/>
              <a:t>10</a:t>
            </a:fld>
            <a:endParaRPr lang="en-US"/>
          </a:p>
        </p:txBody>
      </p:sp>
    </p:spTree>
    <p:extLst>
      <p:ext uri="{BB962C8B-B14F-4D97-AF65-F5344CB8AC3E}">
        <p14:creationId xmlns:p14="http://schemas.microsoft.com/office/powerpoint/2010/main" val="410399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also be called an array.</a:t>
            </a:r>
          </a:p>
        </p:txBody>
      </p:sp>
      <p:sp>
        <p:nvSpPr>
          <p:cNvPr id="4" name="Slide Number Placeholder 3"/>
          <p:cNvSpPr>
            <a:spLocks noGrp="1"/>
          </p:cNvSpPr>
          <p:nvPr>
            <p:ph type="sldNum" sz="quarter" idx="10"/>
          </p:nvPr>
        </p:nvSpPr>
        <p:spPr/>
        <p:txBody>
          <a:bodyPr/>
          <a:lstStyle/>
          <a:p>
            <a:fld id="{DB1C96F1-0A9B-4B23-B1EA-8C3CE97254CD}" type="slidenum">
              <a:rPr lang="en-US" smtClean="0"/>
              <a:t>12</a:t>
            </a:fld>
            <a:endParaRPr lang="en-US"/>
          </a:p>
        </p:txBody>
      </p:sp>
    </p:spTree>
    <p:extLst>
      <p:ext uri="{BB962C8B-B14F-4D97-AF65-F5344CB8AC3E}">
        <p14:creationId xmlns:p14="http://schemas.microsoft.com/office/powerpoint/2010/main" val="291720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960 Watts.</a:t>
            </a:r>
            <a:r>
              <a:rPr lang="en-US" baseline="0" dirty="0"/>
              <a:t> Close enough to consider this a One kilowatt array. A piece of equipment like an inverter or charge controller is where this array will feed into. The inverter or charge controller will be a certain wattage in this case 1kW and the volts and amps must fit the input needs. In this case it must be able to handle over the 48 volts due to temperature fluctuation and over 20 amps due to spikes in irradiance.  Reflections off clouds plus direct sun light will give more irradiance that the module was tested at, this will cause spikes in irradiance and wiring would need to be adjusted for the higher possible amperage.</a:t>
            </a:r>
            <a:endParaRPr lang="en-US" dirty="0"/>
          </a:p>
        </p:txBody>
      </p:sp>
      <p:sp>
        <p:nvSpPr>
          <p:cNvPr id="4" name="Slide Number Placeholder 3"/>
          <p:cNvSpPr>
            <a:spLocks noGrp="1"/>
          </p:cNvSpPr>
          <p:nvPr>
            <p:ph type="sldNum" sz="quarter" idx="10"/>
          </p:nvPr>
        </p:nvSpPr>
        <p:spPr/>
        <p:txBody>
          <a:bodyPr/>
          <a:lstStyle/>
          <a:p>
            <a:fld id="{DB1C96F1-0A9B-4B23-B1EA-8C3CE97254CD}" type="slidenum">
              <a:rPr lang="en-US" smtClean="0"/>
              <a:t>14</a:t>
            </a:fld>
            <a:endParaRPr lang="en-US"/>
          </a:p>
        </p:txBody>
      </p:sp>
    </p:spTree>
    <p:extLst>
      <p:ext uri="{BB962C8B-B14F-4D97-AF65-F5344CB8AC3E}">
        <p14:creationId xmlns:p14="http://schemas.microsoft.com/office/powerpoint/2010/main" val="83840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Cells, Modules and Arrays</a:t>
            </a:r>
          </a:p>
        </p:txBody>
      </p:sp>
    </p:spTree>
    <p:extLst>
      <p:ext uri="{BB962C8B-B14F-4D97-AF65-F5344CB8AC3E}">
        <p14:creationId xmlns:p14="http://schemas.microsoft.com/office/powerpoint/2010/main" val="20833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lvl1pPr marL="285750" indent="-285750">
              <a:lnSpc>
                <a:spcPct val="100000"/>
              </a:lnSpc>
              <a:spcBef>
                <a:spcPts val="1200"/>
              </a:spcBef>
              <a:spcAft>
                <a:spcPts val="0"/>
              </a:spcAft>
              <a:buClr>
                <a:schemeClr val="tx1"/>
              </a:buClr>
              <a:buFont typeface="Arial" panose="020B0604020202020204" pitchFamily="34" charset="0"/>
              <a:buChar char="•"/>
              <a:defRPr sz="2000"/>
            </a:lvl1pPr>
            <a:lvl2pPr marL="631825" indent="-182563">
              <a:lnSpc>
                <a:spcPct val="100000"/>
              </a:lnSpc>
              <a:spcBef>
                <a:spcPts val="0"/>
              </a:spcBef>
              <a:spcAft>
                <a:spcPts val="0"/>
              </a:spcAft>
              <a:defRPr/>
            </a:lvl2pPr>
            <a:lvl3pPr marL="860425" indent="-182563">
              <a:lnSpc>
                <a:spcPct val="100000"/>
              </a:lnSpc>
              <a:spcBef>
                <a:spcPts val="0"/>
              </a:spcBef>
              <a:spcAft>
                <a:spcPts val="0"/>
              </a:spcAft>
              <a:defRPr/>
            </a:lvl3pPr>
            <a:lvl4pPr marL="1143000" indent="-182563">
              <a:lnSpc>
                <a:spcPct val="100000"/>
              </a:lnSpc>
              <a:spcBef>
                <a:spcPts val="0"/>
              </a:spcBef>
              <a:spcAft>
                <a:spcPts val="0"/>
              </a:spcAft>
              <a:defRPr/>
            </a:lvl4pPr>
            <a:lvl5pPr marL="1371600" indent="-182563">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59785"/>
            <a:ext cx="2472271" cy="365125"/>
          </a:xfrm>
        </p:spPr>
        <p:txBody>
          <a:bodyPr/>
          <a:lstStyle/>
          <a:p>
            <a:r>
              <a:rPr lang="en-US" dirty="0"/>
              <a:t>© 2017/2018</a:t>
            </a:r>
          </a:p>
        </p:txBody>
      </p:sp>
      <p:sp>
        <p:nvSpPr>
          <p:cNvPr id="6" name="Slide Number Placeholder 5"/>
          <p:cNvSpPr>
            <a:spLocks noGrp="1"/>
          </p:cNvSpPr>
          <p:nvPr>
            <p:ph type="sldNum" sz="quarter" idx="12"/>
          </p:nvPr>
        </p:nvSpPr>
        <p:spPr>
          <a:xfrm>
            <a:off x="10804227" y="6459785"/>
            <a:ext cx="1312025" cy="365125"/>
          </a:xfr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23611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793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30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12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985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472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2" r:id="rId3"/>
    <p:sldLayoutId id="2147483683" r:id="rId4"/>
    <p:sldLayoutId id="2147483684" r:id="rId5"/>
    <p:sldLayoutId id="2147483685" r:id="rId6"/>
    <p:sldLayoutId id="2147483687" r:id="rId7"/>
    <p:sldLayoutId id="2147483688" r:id="rId8"/>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Components </a:t>
            </a:r>
          </a:p>
        </p:txBody>
      </p:sp>
      <p:sp>
        <p:nvSpPr>
          <p:cNvPr id="3" name="Subtitle 2"/>
          <p:cNvSpPr>
            <a:spLocks noGrp="1"/>
          </p:cNvSpPr>
          <p:nvPr>
            <p:ph type="subTitle" idx="1"/>
          </p:nvPr>
        </p:nvSpPr>
        <p:spPr/>
        <p:txBody>
          <a:bodyPr/>
          <a:lstStyle/>
          <a:p>
            <a:r>
              <a:rPr lang="en-US" dirty="0"/>
              <a:t>Cells, Modules  and  arrays</a:t>
            </a:r>
          </a:p>
        </p:txBody>
      </p:sp>
      <p:pic>
        <p:nvPicPr>
          <p:cNvPr id="4" name="Shape 98"/>
          <p:cNvPicPr preferRelativeResize="0"/>
          <p:nvPr/>
        </p:nvPicPr>
        <p:blipFill rotWithShape="1">
          <a:blip r:embed="rId2">
            <a:alphaModFix/>
          </a:blip>
          <a:srcRect/>
          <a:stretch/>
        </p:blipFill>
        <p:spPr>
          <a:xfrm>
            <a:off x="11099802" y="6472599"/>
            <a:ext cx="938213" cy="344486"/>
          </a:xfrm>
          <a:prstGeom prst="rect">
            <a:avLst/>
          </a:prstGeom>
          <a:noFill/>
          <a:ln>
            <a:noFill/>
          </a:ln>
        </p:spPr>
      </p:pic>
      <p:sp>
        <p:nvSpPr>
          <p:cNvPr id="6"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spTree>
    <p:extLst>
      <p:ext uri="{BB962C8B-B14F-4D97-AF65-F5344CB8AC3E}">
        <p14:creationId xmlns:p14="http://schemas.microsoft.com/office/powerpoint/2010/main" val="329150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24 Volt</a:t>
            </a:r>
          </a:p>
        </p:txBody>
      </p:sp>
      <p:sp>
        <p:nvSpPr>
          <p:cNvPr id="11" name="Content Placeholder 10">
            <a:extLst>
              <a:ext uri="{FF2B5EF4-FFF2-40B4-BE49-F238E27FC236}">
                <a16:creationId xmlns:a16="http://schemas.microsoft.com/office/drawing/2014/main" id="{E2E23A72-3650-421A-9B4C-8B6017740038}"/>
              </a:ext>
            </a:extLst>
          </p:cNvPr>
          <p:cNvSpPr>
            <a:spLocks noGrp="1"/>
          </p:cNvSpPr>
          <p:nvPr>
            <p:ph idx="1"/>
          </p:nvPr>
        </p:nvSpPr>
        <p:spPr>
          <a:xfrm>
            <a:off x="4176146" y="277586"/>
            <a:ext cx="7511350" cy="6027618"/>
          </a:xfrm>
        </p:spPr>
        <p:txBody>
          <a:bodyPr/>
          <a:lstStyle/>
          <a:p>
            <a:r>
              <a:rPr lang="en-US" dirty="0"/>
              <a:t>Adding modules in series, just like with cells, will increase voltage. </a:t>
            </a:r>
          </a:p>
          <a:p>
            <a:r>
              <a:rPr lang="en-US" dirty="0"/>
              <a:t>VOC or voltage open circuit : When voltage is measured with no load and an open positive and negative.</a:t>
            </a:r>
          </a:p>
        </p:txBody>
      </p:sp>
      <p:pic>
        <p:nvPicPr>
          <p:cNvPr id="19" name="Content Placeholder 3">
            <a:extLst>
              <a:ext uri="{FF2B5EF4-FFF2-40B4-BE49-F238E27FC236}">
                <a16:creationId xmlns:a16="http://schemas.microsoft.com/office/drawing/2014/main" id="{C145B227-F1D4-4416-8EE4-52A004DFB3C1}"/>
              </a:ext>
            </a:extLst>
          </p:cNvPr>
          <p:cNvPicPr>
            <a:picLocks noChangeAspect="1"/>
          </p:cNvPicPr>
          <p:nvPr/>
        </p:nvPicPr>
        <p:blipFill>
          <a:blip r:embed="rId3"/>
          <a:stretch>
            <a:fillRect/>
          </a:stretch>
        </p:blipFill>
        <p:spPr>
          <a:xfrm>
            <a:off x="6216407" y="2493235"/>
            <a:ext cx="3312844" cy="2996617"/>
          </a:xfrm>
          <a:prstGeom prst="rect">
            <a:avLst/>
          </a:prstGeom>
        </p:spPr>
      </p:pic>
      <p:sp>
        <p:nvSpPr>
          <p:cNvPr id="23" name="Rectangle 22">
            <a:extLst>
              <a:ext uri="{FF2B5EF4-FFF2-40B4-BE49-F238E27FC236}">
                <a16:creationId xmlns:a16="http://schemas.microsoft.com/office/drawing/2014/main" id="{61770FA1-D229-422D-B336-577CBB651DFE}"/>
              </a:ext>
            </a:extLst>
          </p:cNvPr>
          <p:cNvSpPr/>
          <p:nvPr/>
        </p:nvSpPr>
        <p:spPr>
          <a:xfrm>
            <a:off x="4642792" y="3473437"/>
            <a:ext cx="1498056" cy="1200329"/>
          </a:xfrm>
          <a:prstGeom prst="rect">
            <a:avLst/>
          </a:prstGeom>
        </p:spPr>
        <p:txBody>
          <a:bodyPr wrap="square">
            <a:spAutoFit/>
          </a:bodyPr>
          <a:lstStyle/>
          <a:p>
            <a:pPr algn="r"/>
            <a:r>
              <a:rPr lang="en-US" sz="2400" b="1" dirty="0"/>
              <a:t>12 volt</a:t>
            </a:r>
          </a:p>
          <a:p>
            <a:pPr algn="r"/>
            <a:r>
              <a:rPr lang="en-US" sz="2400" b="1" dirty="0"/>
              <a:t>6 Amp Modules</a:t>
            </a:r>
          </a:p>
        </p:txBody>
      </p:sp>
      <p:cxnSp>
        <p:nvCxnSpPr>
          <p:cNvPr id="27" name="Straight Connector 26">
            <a:extLst>
              <a:ext uri="{FF2B5EF4-FFF2-40B4-BE49-F238E27FC236}">
                <a16:creationId xmlns:a16="http://schemas.microsoft.com/office/drawing/2014/main" id="{13459654-8E9D-4150-93F5-C79845818C95}"/>
              </a:ext>
            </a:extLst>
          </p:cNvPr>
          <p:cNvCxnSpPr/>
          <p:nvPr/>
        </p:nvCxnSpPr>
        <p:spPr>
          <a:xfrm>
            <a:off x="7018871" y="2626384"/>
            <a:ext cx="1764405" cy="273032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3F88D5-EA39-402F-A345-719E7F56F0E8}"/>
              </a:ext>
            </a:extLst>
          </p:cNvPr>
          <p:cNvCxnSpPr/>
          <p:nvPr/>
        </p:nvCxnSpPr>
        <p:spPr>
          <a:xfrm flipV="1">
            <a:off x="8783276" y="2348580"/>
            <a:ext cx="0" cy="1533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2F94151-8D72-40E5-9FC1-7F86BD28D1AF}"/>
              </a:ext>
            </a:extLst>
          </p:cNvPr>
          <p:cNvCxnSpPr/>
          <p:nvPr/>
        </p:nvCxnSpPr>
        <p:spPr>
          <a:xfrm>
            <a:off x="8759680" y="2348580"/>
            <a:ext cx="15544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66DC61-911A-43EE-BC36-2CE58DFD6DE5}"/>
              </a:ext>
            </a:extLst>
          </p:cNvPr>
          <p:cNvCxnSpPr>
            <a:cxnSpLocks/>
          </p:cNvCxnSpPr>
          <p:nvPr/>
        </p:nvCxnSpPr>
        <p:spPr>
          <a:xfrm>
            <a:off x="10274070" y="2348580"/>
            <a:ext cx="0" cy="2609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8F0167-D15F-47B7-A2E6-BAC681C2958B}"/>
              </a:ext>
            </a:extLst>
          </p:cNvPr>
          <p:cNvCxnSpPr/>
          <p:nvPr/>
        </p:nvCxnSpPr>
        <p:spPr>
          <a:xfrm>
            <a:off x="7018871" y="5356705"/>
            <a:ext cx="0" cy="4121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856950-0247-4F25-BF17-D65EF2B0A6EE}"/>
              </a:ext>
            </a:extLst>
          </p:cNvPr>
          <p:cNvCxnSpPr/>
          <p:nvPr/>
        </p:nvCxnSpPr>
        <p:spPr>
          <a:xfrm>
            <a:off x="7018871" y="5768829"/>
            <a:ext cx="3291840" cy="128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34BED0-EE22-49B7-AFB1-6C943F1E1AF3}"/>
              </a:ext>
            </a:extLst>
          </p:cNvPr>
          <p:cNvCxnSpPr>
            <a:cxnSpLocks/>
          </p:cNvCxnSpPr>
          <p:nvPr/>
        </p:nvCxnSpPr>
        <p:spPr>
          <a:xfrm flipV="1">
            <a:off x="10274070" y="2981843"/>
            <a:ext cx="0" cy="27869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F32E7BD-9FF5-4EAA-A9B5-26C5371BFB35}"/>
              </a:ext>
            </a:extLst>
          </p:cNvPr>
          <p:cNvSpPr txBox="1"/>
          <p:nvPr/>
        </p:nvSpPr>
        <p:spPr>
          <a:xfrm>
            <a:off x="10112018" y="2348580"/>
            <a:ext cx="2091726" cy="830997"/>
          </a:xfrm>
          <a:prstGeom prst="rect">
            <a:avLst/>
          </a:prstGeom>
          <a:noFill/>
        </p:spPr>
        <p:txBody>
          <a:bodyPr wrap="none" rtlCol="0">
            <a:spAutoFit/>
          </a:bodyPr>
          <a:lstStyle/>
          <a:p>
            <a:r>
              <a:rPr lang="en-US" sz="2400" b="1" dirty="0"/>
              <a:t>+ V</a:t>
            </a:r>
            <a:r>
              <a:rPr lang="en-US" sz="2400" b="1" baseline="-1000" dirty="0"/>
              <a:t>TOTAL</a:t>
            </a:r>
            <a:r>
              <a:rPr lang="en-US" sz="2400" b="1" dirty="0"/>
              <a:t> = 24 V</a:t>
            </a:r>
          </a:p>
          <a:p>
            <a:r>
              <a:rPr lang="en-US" sz="2400" b="1" dirty="0"/>
              <a:t>- I</a:t>
            </a:r>
            <a:r>
              <a:rPr lang="en-US" sz="2400" b="1" baseline="-1000" dirty="0"/>
              <a:t>TOTAL</a:t>
            </a:r>
            <a:r>
              <a:rPr lang="en-US" sz="2400" b="1" dirty="0"/>
              <a:t> = 6 AMP</a:t>
            </a:r>
          </a:p>
        </p:txBody>
      </p:sp>
      <p:sp>
        <p:nvSpPr>
          <p:cNvPr id="3" name="TextBox 2"/>
          <p:cNvSpPr txBox="1"/>
          <p:nvPr/>
        </p:nvSpPr>
        <p:spPr>
          <a:xfrm>
            <a:off x="6364705" y="5921054"/>
            <a:ext cx="3909365" cy="215444"/>
          </a:xfrm>
          <a:prstGeom prst="rect">
            <a:avLst/>
          </a:prstGeom>
          <a:noFill/>
        </p:spPr>
        <p:txBody>
          <a:bodyPr wrap="square" rtlCol="0">
            <a:spAutoFit/>
          </a:bodyPr>
          <a:lstStyle/>
          <a:p>
            <a:r>
              <a:rPr lang="en-US" sz="800" dirty="0" smtClean="0"/>
              <a:t>Northeast Iowa Community College [CC BY 4.0]. </a:t>
            </a:r>
            <a:endParaRPr lang="en-US" sz="800" dirty="0"/>
          </a:p>
        </p:txBody>
      </p:sp>
    </p:spTree>
    <p:extLst>
      <p:ext uri="{BB962C8B-B14F-4D97-AF65-F5344CB8AC3E}">
        <p14:creationId xmlns:p14="http://schemas.microsoft.com/office/powerpoint/2010/main" val="361599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267" y="2395169"/>
            <a:ext cx="7475898" cy="3245476"/>
          </a:xfrm>
          <a:prstGeom prst="rect">
            <a:avLst/>
          </a:prstGeom>
        </p:spPr>
      </p:pic>
      <p:sp>
        <p:nvSpPr>
          <p:cNvPr id="5" name="Title 4"/>
          <p:cNvSpPr>
            <a:spLocks noGrp="1"/>
          </p:cNvSpPr>
          <p:nvPr>
            <p:ph type="title"/>
          </p:nvPr>
        </p:nvSpPr>
        <p:spPr/>
        <p:txBody>
          <a:bodyPr/>
          <a:lstStyle/>
          <a:p>
            <a:r>
              <a:rPr lang="en-US" dirty="0"/>
              <a:t>Design for 48 Volt DC</a:t>
            </a:r>
          </a:p>
        </p:txBody>
      </p:sp>
      <p:sp>
        <p:nvSpPr>
          <p:cNvPr id="6" name="TextBox 5"/>
          <p:cNvSpPr txBox="1"/>
          <p:nvPr/>
        </p:nvSpPr>
        <p:spPr>
          <a:xfrm>
            <a:off x="159283" y="3586025"/>
            <a:ext cx="1386182" cy="1200329"/>
          </a:xfrm>
          <a:prstGeom prst="rect">
            <a:avLst/>
          </a:prstGeom>
          <a:noFill/>
        </p:spPr>
        <p:txBody>
          <a:bodyPr wrap="square" rtlCol="0">
            <a:spAutoFit/>
          </a:bodyPr>
          <a:lstStyle/>
          <a:p>
            <a:pPr algn="r"/>
            <a:r>
              <a:rPr lang="en-US" sz="2400" b="1" dirty="0"/>
              <a:t>12 volt</a:t>
            </a:r>
          </a:p>
          <a:p>
            <a:pPr algn="r"/>
            <a:r>
              <a:rPr lang="en-US" sz="2400" b="1" dirty="0"/>
              <a:t>6 Amp Modules</a:t>
            </a:r>
          </a:p>
        </p:txBody>
      </p:sp>
      <p:cxnSp>
        <p:nvCxnSpPr>
          <p:cNvPr id="4" name="Straight Connector 3"/>
          <p:cNvCxnSpPr/>
          <p:nvPr/>
        </p:nvCxnSpPr>
        <p:spPr>
          <a:xfrm>
            <a:off x="2490358" y="2574508"/>
            <a:ext cx="1893195" cy="28867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83553" y="2574508"/>
            <a:ext cx="1893194" cy="28739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00137" y="2561629"/>
            <a:ext cx="1944710" cy="28867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88059" y="5821251"/>
            <a:ext cx="7044744" cy="2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9532803" y="2833354"/>
            <a:ext cx="23390" cy="301365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49684" y="2841081"/>
            <a:ext cx="508386" cy="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244847" y="2218711"/>
            <a:ext cx="15777" cy="2500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218434" y="2218710"/>
            <a:ext cx="1789833" cy="1685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488059" y="5563191"/>
            <a:ext cx="32519" cy="2580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289925" y="4636185"/>
            <a:ext cx="6096000" cy="646331"/>
          </a:xfrm>
          <a:prstGeom prst="rect">
            <a:avLst/>
          </a:prstGeom>
        </p:spPr>
        <p:txBody>
          <a:bodyPr>
            <a:spAutoFit/>
          </a:bodyPr>
          <a:lstStyle/>
          <a:p>
            <a:r>
              <a:rPr lang="en-US" dirty="0"/>
              <a:t>48V</a:t>
            </a:r>
          </a:p>
          <a:p>
            <a:r>
              <a:rPr lang="en-US" dirty="0"/>
              <a:t>6 Amp</a:t>
            </a:r>
          </a:p>
        </p:txBody>
      </p:sp>
      <p:sp>
        <p:nvSpPr>
          <p:cNvPr id="20" name="TextBox 19">
            <a:extLst>
              <a:ext uri="{FF2B5EF4-FFF2-40B4-BE49-F238E27FC236}">
                <a16:creationId xmlns:a16="http://schemas.microsoft.com/office/drawing/2014/main" id="{72375078-F050-4C2D-AA1F-4F7357F0D5A1}"/>
              </a:ext>
            </a:extLst>
          </p:cNvPr>
          <p:cNvSpPr txBox="1"/>
          <p:nvPr/>
        </p:nvSpPr>
        <p:spPr>
          <a:xfrm>
            <a:off x="9966974" y="2093912"/>
            <a:ext cx="2091726" cy="830997"/>
          </a:xfrm>
          <a:prstGeom prst="rect">
            <a:avLst/>
          </a:prstGeom>
          <a:noFill/>
        </p:spPr>
        <p:txBody>
          <a:bodyPr wrap="none" rtlCol="0">
            <a:spAutoFit/>
          </a:bodyPr>
          <a:lstStyle/>
          <a:p>
            <a:r>
              <a:rPr lang="en-US" sz="2400" b="1" dirty="0"/>
              <a:t>+ V</a:t>
            </a:r>
            <a:r>
              <a:rPr lang="en-US" sz="2400" b="1" baseline="-1000" dirty="0"/>
              <a:t>TOTAL</a:t>
            </a:r>
            <a:r>
              <a:rPr lang="en-US" sz="2400" b="1" dirty="0"/>
              <a:t> = 48 V</a:t>
            </a:r>
          </a:p>
          <a:p>
            <a:r>
              <a:rPr lang="en-US" sz="2400" b="1" dirty="0"/>
              <a:t>- I</a:t>
            </a:r>
            <a:r>
              <a:rPr lang="en-US" sz="2400" b="1" baseline="-1000" dirty="0"/>
              <a:t>TOTAL</a:t>
            </a:r>
            <a:r>
              <a:rPr lang="en-US" sz="2400" b="1" dirty="0"/>
              <a:t> = 6 AMP</a:t>
            </a:r>
          </a:p>
        </p:txBody>
      </p:sp>
      <p:sp>
        <p:nvSpPr>
          <p:cNvPr id="3" name="TextBox 2"/>
          <p:cNvSpPr txBox="1"/>
          <p:nvPr/>
        </p:nvSpPr>
        <p:spPr>
          <a:xfrm>
            <a:off x="2334497" y="5962893"/>
            <a:ext cx="3942250" cy="215444"/>
          </a:xfrm>
          <a:prstGeom prst="rect">
            <a:avLst/>
          </a:prstGeom>
          <a:noFill/>
        </p:spPr>
        <p:txBody>
          <a:bodyPr wrap="square" rtlCol="0">
            <a:spAutoFit/>
          </a:bodyPr>
          <a:lstStyle/>
          <a:p>
            <a:r>
              <a:rPr lang="en-US" sz="800" dirty="0" smtClean="0"/>
              <a:t>Northeast Iowa Community College [CC BY 4.0].</a:t>
            </a:r>
            <a:endParaRPr lang="en-US" sz="800" dirty="0"/>
          </a:p>
        </p:txBody>
      </p:sp>
    </p:spTree>
    <p:extLst>
      <p:ext uri="{BB962C8B-B14F-4D97-AF65-F5344CB8AC3E}">
        <p14:creationId xmlns:p14="http://schemas.microsoft.com/office/powerpoint/2010/main" val="298334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a:t>
            </a:r>
          </a:p>
        </p:txBody>
      </p:sp>
      <p:sp>
        <p:nvSpPr>
          <p:cNvPr id="3" name="Content Placeholder 2"/>
          <p:cNvSpPr>
            <a:spLocks noGrp="1"/>
          </p:cNvSpPr>
          <p:nvPr>
            <p:ph idx="1"/>
          </p:nvPr>
        </p:nvSpPr>
        <p:spPr>
          <a:xfrm>
            <a:off x="4176146" y="208884"/>
            <a:ext cx="7511350" cy="6027618"/>
          </a:xfrm>
        </p:spPr>
        <p:txBody>
          <a:bodyPr/>
          <a:lstStyle/>
          <a:p>
            <a:r>
              <a:rPr lang="en-US" dirty="0"/>
              <a:t>When two or more modules are connected in series together to reach a certain voltage for a device, this is known as a </a:t>
            </a:r>
            <a:r>
              <a:rPr lang="en-US" b="1" dirty="0"/>
              <a:t>string. </a:t>
            </a:r>
          </a:p>
          <a:p>
            <a:r>
              <a:rPr lang="en-US" dirty="0"/>
              <a:t>When a measurement of voltage is taken at the ends of an open circuit for a string, it is still called VOC (voltage open circuit).</a:t>
            </a:r>
          </a:p>
        </p:txBody>
      </p:sp>
      <p:sp>
        <p:nvSpPr>
          <p:cNvPr id="4" name="TextBox 3"/>
          <p:cNvSpPr txBox="1"/>
          <p:nvPr/>
        </p:nvSpPr>
        <p:spPr>
          <a:xfrm>
            <a:off x="4176146" y="5065295"/>
            <a:ext cx="7959139" cy="338554"/>
          </a:xfrm>
          <a:prstGeom prst="rect">
            <a:avLst/>
          </a:prstGeom>
          <a:noFill/>
        </p:spPr>
        <p:txBody>
          <a:bodyPr wrap="square" rtlCol="0">
            <a:spAutoFit/>
          </a:bodyPr>
          <a:lstStyle/>
          <a:p>
            <a:r>
              <a:rPr lang="en-US" sz="800" dirty="0" smtClean="0"/>
              <a:t>State of New York [Public domain]. </a:t>
            </a:r>
            <a:r>
              <a:rPr lang="en-US" sz="800" dirty="0"/>
              <a:t>Retrieved from https://www.nyserda.ny.gov/All-Programs/Programs/NY-Sun/Communities-and-Local-Governments/Solar-Guidebook-for-Local-Governments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115" y="2929766"/>
            <a:ext cx="8975558" cy="1925929"/>
          </a:xfrm>
          <a:prstGeom prst="rect">
            <a:avLst/>
          </a:prstGeom>
        </p:spPr>
      </p:pic>
    </p:spTree>
    <p:extLst>
      <p:ext uri="{BB962C8B-B14F-4D97-AF65-F5344CB8AC3E}">
        <p14:creationId xmlns:p14="http://schemas.microsoft.com/office/powerpoint/2010/main" val="411274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12 Volt</a:t>
            </a:r>
          </a:p>
        </p:txBody>
      </p:sp>
      <p:sp>
        <p:nvSpPr>
          <p:cNvPr id="10" name="Content Placeholder 9">
            <a:extLst>
              <a:ext uri="{FF2B5EF4-FFF2-40B4-BE49-F238E27FC236}">
                <a16:creationId xmlns:a16="http://schemas.microsoft.com/office/drawing/2014/main" id="{71FFD93E-C320-48FE-BC1F-4041CC992D64}"/>
              </a:ext>
            </a:extLst>
          </p:cNvPr>
          <p:cNvSpPr>
            <a:spLocks noGrp="1"/>
          </p:cNvSpPr>
          <p:nvPr>
            <p:ph idx="1"/>
          </p:nvPr>
        </p:nvSpPr>
        <p:spPr/>
        <p:txBody>
          <a:bodyPr/>
          <a:lstStyle/>
          <a:p>
            <a:r>
              <a:rPr lang="en-US" dirty="0"/>
              <a:t>Parallel is when the positives leads of modules are tied together and all the negatives leads of modules tied together. </a:t>
            </a:r>
          </a:p>
          <a:p>
            <a:r>
              <a:rPr lang="en-US" dirty="0"/>
              <a:t>This does not do anything to Voltage but will increase Amps or the current.   </a:t>
            </a:r>
          </a:p>
        </p:txBody>
      </p:sp>
      <p:sp>
        <p:nvSpPr>
          <p:cNvPr id="8" name="Rectangle 7"/>
          <p:cNvSpPr/>
          <p:nvPr/>
        </p:nvSpPr>
        <p:spPr>
          <a:xfrm>
            <a:off x="4277024" y="3739811"/>
            <a:ext cx="1339162" cy="1200329"/>
          </a:xfrm>
          <a:prstGeom prst="rect">
            <a:avLst/>
          </a:prstGeom>
        </p:spPr>
        <p:txBody>
          <a:bodyPr wrap="square">
            <a:spAutoFit/>
          </a:bodyPr>
          <a:lstStyle/>
          <a:p>
            <a:pPr algn="r"/>
            <a:r>
              <a:rPr lang="en-US" sz="2400" b="1" dirty="0"/>
              <a:t>12 Volt</a:t>
            </a:r>
          </a:p>
          <a:p>
            <a:pPr algn="r"/>
            <a:r>
              <a:rPr lang="en-US" sz="2400" b="1" dirty="0"/>
              <a:t>6 Amp Modules</a:t>
            </a:r>
          </a:p>
        </p:txBody>
      </p:sp>
      <p:sp>
        <p:nvSpPr>
          <p:cNvPr id="18" name="TextBox 17">
            <a:extLst>
              <a:ext uri="{FF2B5EF4-FFF2-40B4-BE49-F238E27FC236}">
                <a16:creationId xmlns:a16="http://schemas.microsoft.com/office/drawing/2014/main" id="{0971EC08-E415-48F1-B495-9488E23F9330}"/>
              </a:ext>
            </a:extLst>
          </p:cNvPr>
          <p:cNvSpPr txBox="1"/>
          <p:nvPr/>
        </p:nvSpPr>
        <p:spPr>
          <a:xfrm>
            <a:off x="9794370" y="2671830"/>
            <a:ext cx="2247218" cy="830997"/>
          </a:xfrm>
          <a:prstGeom prst="rect">
            <a:avLst/>
          </a:prstGeom>
          <a:noFill/>
        </p:spPr>
        <p:txBody>
          <a:bodyPr wrap="none" rtlCol="0">
            <a:spAutoFit/>
          </a:bodyPr>
          <a:lstStyle/>
          <a:p>
            <a:r>
              <a:rPr lang="en-US" sz="2400" b="1" dirty="0"/>
              <a:t>+ V</a:t>
            </a:r>
            <a:r>
              <a:rPr lang="en-US" sz="2400" b="1" baseline="-1000" dirty="0"/>
              <a:t>TOTAL</a:t>
            </a:r>
            <a:r>
              <a:rPr lang="en-US" sz="2400" b="1" dirty="0"/>
              <a:t> = 12 V</a:t>
            </a:r>
          </a:p>
          <a:p>
            <a:r>
              <a:rPr lang="en-US" sz="2400" b="1" dirty="0"/>
              <a:t>- I</a:t>
            </a:r>
            <a:r>
              <a:rPr lang="en-US" sz="2400" b="1" baseline="-1000" dirty="0"/>
              <a:t>TOTAL</a:t>
            </a:r>
            <a:r>
              <a:rPr lang="en-US" sz="2400" b="1" dirty="0"/>
              <a:t> = 12 AMP</a:t>
            </a:r>
          </a:p>
        </p:txBody>
      </p:sp>
      <p:pic>
        <p:nvPicPr>
          <p:cNvPr id="22" name="Content Placeholder 3">
            <a:extLst>
              <a:ext uri="{FF2B5EF4-FFF2-40B4-BE49-F238E27FC236}">
                <a16:creationId xmlns:a16="http://schemas.microsoft.com/office/drawing/2014/main" id="{CBCDF515-54AC-4957-9F6F-654E498CC49F}"/>
              </a:ext>
            </a:extLst>
          </p:cNvPr>
          <p:cNvPicPr>
            <a:picLocks noChangeAspect="1"/>
          </p:cNvPicPr>
          <p:nvPr/>
        </p:nvPicPr>
        <p:blipFill>
          <a:blip r:embed="rId2"/>
          <a:stretch>
            <a:fillRect/>
          </a:stretch>
        </p:blipFill>
        <p:spPr>
          <a:xfrm>
            <a:off x="5666687" y="2768313"/>
            <a:ext cx="3312844" cy="2996617"/>
          </a:xfrm>
          <a:prstGeom prst="rect">
            <a:avLst/>
          </a:prstGeom>
        </p:spPr>
      </p:pic>
      <p:cxnSp>
        <p:nvCxnSpPr>
          <p:cNvPr id="30" name="Straight Connector 29">
            <a:extLst>
              <a:ext uri="{FF2B5EF4-FFF2-40B4-BE49-F238E27FC236}">
                <a16:creationId xmlns:a16="http://schemas.microsoft.com/office/drawing/2014/main" id="{FE6B46D3-4580-4C0F-874D-34A00C294B4F}"/>
              </a:ext>
            </a:extLst>
          </p:cNvPr>
          <p:cNvCxnSpPr/>
          <p:nvPr/>
        </p:nvCxnSpPr>
        <p:spPr>
          <a:xfrm flipV="1">
            <a:off x="6493194" y="2467755"/>
            <a:ext cx="3383280" cy="128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F410EB-EED9-4280-B1DD-27D14A90F153}"/>
              </a:ext>
            </a:extLst>
          </p:cNvPr>
          <p:cNvCxnSpPr>
            <a:cxnSpLocks/>
          </p:cNvCxnSpPr>
          <p:nvPr/>
        </p:nvCxnSpPr>
        <p:spPr>
          <a:xfrm>
            <a:off x="9871206" y="2467755"/>
            <a:ext cx="0" cy="408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696B2A-F3EE-4181-861F-42A177F8A75D}"/>
              </a:ext>
            </a:extLst>
          </p:cNvPr>
          <p:cNvCxnSpPr/>
          <p:nvPr/>
        </p:nvCxnSpPr>
        <p:spPr>
          <a:xfrm>
            <a:off x="6493194" y="2467755"/>
            <a:ext cx="0" cy="42500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615F6B2-2DEB-45CC-A4FB-9FA1858366C8}"/>
              </a:ext>
            </a:extLst>
          </p:cNvPr>
          <p:cNvCxnSpPr/>
          <p:nvPr/>
        </p:nvCxnSpPr>
        <p:spPr>
          <a:xfrm flipV="1">
            <a:off x="8231842" y="2480634"/>
            <a:ext cx="12879" cy="2876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CAB48-99DC-4C7A-A0B7-DC9482D2C380}"/>
              </a:ext>
            </a:extLst>
          </p:cNvPr>
          <p:cNvCxnSpPr/>
          <p:nvPr/>
        </p:nvCxnSpPr>
        <p:spPr>
          <a:xfrm>
            <a:off x="6493194" y="5764930"/>
            <a:ext cx="0" cy="3733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5093D61-F80F-4BF5-8534-2C5E980B8DE1}"/>
              </a:ext>
            </a:extLst>
          </p:cNvPr>
          <p:cNvCxnSpPr/>
          <p:nvPr/>
        </p:nvCxnSpPr>
        <p:spPr>
          <a:xfrm>
            <a:off x="6493194" y="6151113"/>
            <a:ext cx="3383280" cy="2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1E9556-4285-4BF3-A3AE-494E22B5B5CC}"/>
              </a:ext>
            </a:extLst>
          </p:cNvPr>
          <p:cNvCxnSpPr/>
          <p:nvPr/>
        </p:nvCxnSpPr>
        <p:spPr>
          <a:xfrm flipV="1">
            <a:off x="9871206" y="3354467"/>
            <a:ext cx="0" cy="278376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21628C-F618-46B0-9C06-190107D74CCD}"/>
              </a:ext>
            </a:extLst>
          </p:cNvPr>
          <p:cNvCxnSpPr/>
          <p:nvPr/>
        </p:nvCxnSpPr>
        <p:spPr>
          <a:xfrm>
            <a:off x="8244721" y="5674595"/>
            <a:ext cx="0" cy="4765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47951" y="6246285"/>
            <a:ext cx="3681850" cy="215444"/>
          </a:xfrm>
          <a:prstGeom prst="rect">
            <a:avLst/>
          </a:prstGeom>
          <a:noFill/>
        </p:spPr>
        <p:txBody>
          <a:bodyPr wrap="square" rtlCol="0">
            <a:spAutoFit/>
          </a:bodyPr>
          <a:lstStyle/>
          <a:p>
            <a:r>
              <a:rPr lang="en-US" sz="800" dirty="0" smtClean="0"/>
              <a:t>Northeast Iowa Community College [CC BY 4.0].</a:t>
            </a:r>
            <a:endParaRPr lang="en-US" sz="800" dirty="0"/>
          </a:p>
        </p:txBody>
      </p:sp>
    </p:spTree>
    <p:extLst>
      <p:ext uri="{BB962C8B-B14F-4D97-AF65-F5344CB8AC3E}">
        <p14:creationId xmlns:p14="http://schemas.microsoft.com/office/powerpoint/2010/main" val="336287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a:t>
            </a:r>
          </a:p>
        </p:txBody>
      </p:sp>
      <p:sp>
        <p:nvSpPr>
          <p:cNvPr id="16" name="Content Placeholder 15">
            <a:extLst>
              <a:ext uri="{FF2B5EF4-FFF2-40B4-BE49-F238E27FC236}">
                <a16:creationId xmlns:a16="http://schemas.microsoft.com/office/drawing/2014/main" id="{1DC98557-A37F-4406-A7A2-3E7679F53A07}"/>
              </a:ext>
            </a:extLst>
          </p:cNvPr>
          <p:cNvSpPr>
            <a:spLocks noGrp="1"/>
          </p:cNvSpPr>
          <p:nvPr>
            <p:ph idx="1"/>
          </p:nvPr>
        </p:nvSpPr>
        <p:spPr>
          <a:xfrm>
            <a:off x="4176146" y="277586"/>
            <a:ext cx="7598966" cy="6027618"/>
          </a:xfrm>
        </p:spPr>
        <p:txBody>
          <a:bodyPr/>
          <a:lstStyle/>
          <a:p>
            <a:pPr marL="344487"/>
            <a:r>
              <a:rPr lang="en-US" dirty="0"/>
              <a:t>An Array:  Modules are connected in series to reach a certain Voltage. </a:t>
            </a:r>
          </a:p>
          <a:p>
            <a:pPr marL="344487"/>
            <a:r>
              <a:rPr lang="en-US" dirty="0"/>
              <a:t> Then those strings are connected in parallel to reach a certain amperage. </a:t>
            </a:r>
          </a:p>
          <a:p>
            <a:pPr marL="344487"/>
            <a:r>
              <a:rPr lang="en-US" dirty="0"/>
              <a:t>This will create an ARRAY of how many Watts? (Volts x AMPS = Watts)</a:t>
            </a:r>
          </a:p>
          <a:p>
            <a:endParaRPr lang="en-US" dirty="0"/>
          </a:p>
        </p:txBody>
      </p:sp>
      <p:sp>
        <p:nvSpPr>
          <p:cNvPr id="6" name="Rectangle 5"/>
          <p:cNvSpPr/>
          <p:nvPr/>
        </p:nvSpPr>
        <p:spPr>
          <a:xfrm rot="16200000">
            <a:off x="3253685" y="3882598"/>
            <a:ext cx="2770775" cy="830997"/>
          </a:xfrm>
          <a:prstGeom prst="rect">
            <a:avLst/>
          </a:prstGeom>
        </p:spPr>
        <p:txBody>
          <a:bodyPr wrap="square">
            <a:spAutoFit/>
          </a:bodyPr>
          <a:lstStyle/>
          <a:p>
            <a:pPr algn="ctr"/>
            <a:r>
              <a:rPr lang="en-US" sz="2400" b="1" dirty="0"/>
              <a:t>12 volt</a:t>
            </a:r>
          </a:p>
          <a:p>
            <a:pPr algn="ctr"/>
            <a:r>
              <a:rPr lang="en-US" sz="2400" b="1" dirty="0"/>
              <a:t>10 Amp Modules</a:t>
            </a:r>
          </a:p>
        </p:txBody>
      </p:sp>
      <p:pic>
        <p:nvPicPr>
          <p:cNvPr id="33" name="Content Placeholder 3">
            <a:extLst>
              <a:ext uri="{FF2B5EF4-FFF2-40B4-BE49-F238E27FC236}">
                <a16:creationId xmlns:a16="http://schemas.microsoft.com/office/drawing/2014/main" id="{E0AC34EC-3EEF-477F-A321-18CC182CEFCE}"/>
              </a:ext>
            </a:extLst>
          </p:cNvPr>
          <p:cNvPicPr>
            <a:picLocks noChangeAspect="1"/>
          </p:cNvPicPr>
          <p:nvPr/>
        </p:nvPicPr>
        <p:blipFill>
          <a:blip r:embed="rId3"/>
          <a:stretch>
            <a:fillRect/>
          </a:stretch>
        </p:blipFill>
        <p:spPr>
          <a:xfrm>
            <a:off x="5198585" y="2490922"/>
            <a:ext cx="3964933" cy="1721278"/>
          </a:xfrm>
          <a:prstGeom prst="rect">
            <a:avLst/>
          </a:prstGeom>
        </p:spPr>
      </p:pic>
      <p:pic>
        <p:nvPicPr>
          <p:cNvPr id="34" name="Picture 33">
            <a:extLst>
              <a:ext uri="{FF2B5EF4-FFF2-40B4-BE49-F238E27FC236}">
                <a16:creationId xmlns:a16="http://schemas.microsoft.com/office/drawing/2014/main" id="{258706BA-4951-43F6-81BF-129D4238A71B}"/>
              </a:ext>
            </a:extLst>
          </p:cNvPr>
          <p:cNvPicPr>
            <a:picLocks noChangeAspect="1"/>
          </p:cNvPicPr>
          <p:nvPr/>
        </p:nvPicPr>
        <p:blipFill>
          <a:blip r:embed="rId3"/>
          <a:stretch>
            <a:fillRect/>
          </a:stretch>
        </p:blipFill>
        <p:spPr>
          <a:xfrm>
            <a:off x="5198585" y="4613025"/>
            <a:ext cx="3964933" cy="1721278"/>
          </a:xfrm>
          <a:prstGeom prst="rect">
            <a:avLst/>
          </a:prstGeom>
        </p:spPr>
      </p:pic>
      <p:cxnSp>
        <p:nvCxnSpPr>
          <p:cNvPr id="36" name="Straight Connector 35">
            <a:extLst>
              <a:ext uri="{FF2B5EF4-FFF2-40B4-BE49-F238E27FC236}">
                <a16:creationId xmlns:a16="http://schemas.microsoft.com/office/drawing/2014/main" id="{42A52020-67A4-41A8-A4FE-5CB40487EF97}"/>
              </a:ext>
            </a:extLst>
          </p:cNvPr>
          <p:cNvCxnSpPr/>
          <p:nvPr/>
        </p:nvCxnSpPr>
        <p:spPr>
          <a:xfrm>
            <a:off x="5661865" y="2602876"/>
            <a:ext cx="977671" cy="14512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F37DE9-1A07-4F86-B2B1-3369109ADB66}"/>
              </a:ext>
            </a:extLst>
          </p:cNvPr>
          <p:cNvCxnSpPr/>
          <p:nvPr/>
        </p:nvCxnSpPr>
        <p:spPr>
          <a:xfrm>
            <a:off x="7693530" y="2602876"/>
            <a:ext cx="977671" cy="14512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AA22CF-4D58-4054-A458-FC5237B42990}"/>
              </a:ext>
            </a:extLst>
          </p:cNvPr>
          <p:cNvCxnSpPr/>
          <p:nvPr/>
        </p:nvCxnSpPr>
        <p:spPr>
          <a:xfrm>
            <a:off x="6692215" y="2613675"/>
            <a:ext cx="977671" cy="14512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3A0F4B-4804-4929-BDF5-C99819A90596}"/>
              </a:ext>
            </a:extLst>
          </p:cNvPr>
          <p:cNvCxnSpPr/>
          <p:nvPr/>
        </p:nvCxnSpPr>
        <p:spPr>
          <a:xfrm>
            <a:off x="7693530" y="4745316"/>
            <a:ext cx="977671" cy="14512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453434-0CF8-460C-A3FE-B933AA3B1FC9}"/>
              </a:ext>
            </a:extLst>
          </p:cNvPr>
          <p:cNvCxnSpPr/>
          <p:nvPr/>
        </p:nvCxnSpPr>
        <p:spPr>
          <a:xfrm>
            <a:off x="6654492" y="4716551"/>
            <a:ext cx="977671" cy="14512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64F067-587F-4CF5-8298-792EB9BDAB99}"/>
              </a:ext>
            </a:extLst>
          </p:cNvPr>
          <p:cNvCxnSpPr/>
          <p:nvPr/>
        </p:nvCxnSpPr>
        <p:spPr>
          <a:xfrm>
            <a:off x="5651051" y="4708003"/>
            <a:ext cx="977671" cy="14512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8EE717-E374-41D4-8924-993BDF733ECB}"/>
              </a:ext>
            </a:extLst>
          </p:cNvPr>
          <p:cNvCxnSpPr/>
          <p:nvPr/>
        </p:nvCxnSpPr>
        <p:spPr>
          <a:xfrm>
            <a:off x="5669305" y="4174467"/>
            <a:ext cx="0" cy="2472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0E67F49-8523-40B7-B35A-69E4F9D52DAA}"/>
              </a:ext>
            </a:extLst>
          </p:cNvPr>
          <p:cNvCxnSpPr/>
          <p:nvPr/>
        </p:nvCxnSpPr>
        <p:spPr>
          <a:xfrm flipV="1">
            <a:off x="5088565" y="4412350"/>
            <a:ext cx="588256" cy="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66C1BA-90D8-4233-A862-C7E91C260AED}"/>
              </a:ext>
            </a:extLst>
          </p:cNvPr>
          <p:cNvCxnSpPr/>
          <p:nvPr/>
        </p:nvCxnSpPr>
        <p:spPr>
          <a:xfrm>
            <a:off x="5088566" y="4421727"/>
            <a:ext cx="34571" cy="204067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B12415D-1772-4C67-8294-487EAF96D277}"/>
              </a:ext>
            </a:extLst>
          </p:cNvPr>
          <p:cNvCxnSpPr/>
          <p:nvPr/>
        </p:nvCxnSpPr>
        <p:spPr>
          <a:xfrm flipV="1">
            <a:off x="5105851" y="6405288"/>
            <a:ext cx="4480560" cy="325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5EA6B7D-38AA-4757-B1C7-C5A5A290B611}"/>
              </a:ext>
            </a:extLst>
          </p:cNvPr>
          <p:cNvCxnSpPr/>
          <p:nvPr/>
        </p:nvCxnSpPr>
        <p:spPr>
          <a:xfrm>
            <a:off x="5661865" y="6230200"/>
            <a:ext cx="14956" cy="2452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3518F6-887B-41E7-883B-6592147FCA5A}"/>
              </a:ext>
            </a:extLst>
          </p:cNvPr>
          <p:cNvCxnSpPr/>
          <p:nvPr/>
        </p:nvCxnSpPr>
        <p:spPr>
          <a:xfrm>
            <a:off x="8671201" y="4465613"/>
            <a:ext cx="0" cy="1761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B62384-B625-443E-B0A1-1158DB5109C1}"/>
              </a:ext>
            </a:extLst>
          </p:cNvPr>
          <p:cNvCxnSpPr/>
          <p:nvPr/>
        </p:nvCxnSpPr>
        <p:spPr>
          <a:xfrm>
            <a:off x="8671201" y="4465613"/>
            <a:ext cx="6400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4A2F0F6-2914-4464-980C-4D0C71CFBC11}"/>
              </a:ext>
            </a:extLst>
          </p:cNvPr>
          <p:cNvCxnSpPr/>
          <p:nvPr/>
        </p:nvCxnSpPr>
        <p:spPr>
          <a:xfrm>
            <a:off x="9249111" y="2419071"/>
            <a:ext cx="45822" cy="20465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B0E25E9-3E73-4225-839A-B9E49710B059}"/>
              </a:ext>
            </a:extLst>
          </p:cNvPr>
          <p:cNvCxnSpPr/>
          <p:nvPr/>
        </p:nvCxnSpPr>
        <p:spPr>
          <a:xfrm flipV="1">
            <a:off x="8694845" y="2418694"/>
            <a:ext cx="0" cy="1180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EB48DA1-E776-499D-B865-4AB3DA8F7D51}"/>
              </a:ext>
            </a:extLst>
          </p:cNvPr>
          <p:cNvCxnSpPr/>
          <p:nvPr/>
        </p:nvCxnSpPr>
        <p:spPr>
          <a:xfrm>
            <a:off x="8671201" y="2413318"/>
            <a:ext cx="1188720" cy="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281E107-ABD4-4833-BABA-A55E1C578BC5}"/>
              </a:ext>
            </a:extLst>
          </p:cNvPr>
          <p:cNvCxnSpPr/>
          <p:nvPr/>
        </p:nvCxnSpPr>
        <p:spPr>
          <a:xfrm>
            <a:off x="9537487" y="2726740"/>
            <a:ext cx="73119" cy="36785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EA46DE1-F70A-4DFD-AC64-E539BC325736}"/>
              </a:ext>
            </a:extLst>
          </p:cNvPr>
          <p:cNvCxnSpPr/>
          <p:nvPr/>
        </p:nvCxnSpPr>
        <p:spPr>
          <a:xfrm flipV="1">
            <a:off x="9517205" y="2726740"/>
            <a:ext cx="365760"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BA22982-9F95-46A2-9403-49DE5DEC8C85}"/>
              </a:ext>
            </a:extLst>
          </p:cNvPr>
          <p:cNvSpPr txBox="1"/>
          <p:nvPr/>
        </p:nvSpPr>
        <p:spPr>
          <a:xfrm>
            <a:off x="9766571" y="2180479"/>
            <a:ext cx="2328971" cy="830997"/>
          </a:xfrm>
          <a:prstGeom prst="rect">
            <a:avLst/>
          </a:prstGeom>
          <a:noFill/>
        </p:spPr>
        <p:txBody>
          <a:bodyPr wrap="none" rtlCol="0">
            <a:spAutoFit/>
          </a:bodyPr>
          <a:lstStyle/>
          <a:p>
            <a:r>
              <a:rPr lang="en-US" sz="2400" b="1" dirty="0"/>
              <a:t>+ V</a:t>
            </a:r>
            <a:r>
              <a:rPr lang="en-US" sz="2400" b="1" baseline="-1000" dirty="0"/>
              <a:t>TOTAL</a:t>
            </a:r>
            <a:r>
              <a:rPr lang="en-US" sz="2400" b="1" dirty="0"/>
              <a:t> = 48 VDC</a:t>
            </a:r>
          </a:p>
          <a:p>
            <a:r>
              <a:rPr lang="en-US" sz="2400" b="1" dirty="0"/>
              <a:t>- I</a:t>
            </a:r>
            <a:r>
              <a:rPr lang="en-US" sz="2400" b="1" baseline="-1000" dirty="0"/>
              <a:t>TOTAL</a:t>
            </a:r>
            <a:r>
              <a:rPr lang="en-US" sz="2400" b="1" dirty="0"/>
              <a:t> = 20 AMP</a:t>
            </a:r>
          </a:p>
        </p:txBody>
      </p:sp>
      <p:sp>
        <p:nvSpPr>
          <p:cNvPr id="4" name="TextBox 3"/>
          <p:cNvSpPr txBox="1"/>
          <p:nvPr/>
        </p:nvSpPr>
        <p:spPr>
          <a:xfrm>
            <a:off x="5054571" y="6524399"/>
            <a:ext cx="3911055" cy="215444"/>
          </a:xfrm>
          <a:prstGeom prst="rect">
            <a:avLst/>
          </a:prstGeom>
          <a:noFill/>
        </p:spPr>
        <p:txBody>
          <a:bodyPr wrap="square" rtlCol="0">
            <a:spAutoFit/>
          </a:bodyPr>
          <a:lstStyle/>
          <a:p>
            <a:r>
              <a:rPr lang="en-US" sz="800" dirty="0" smtClean="0"/>
              <a:t>Northeast Iowa Community College [CC BY 4.0].</a:t>
            </a:r>
            <a:endParaRPr lang="en-US" sz="800" dirty="0"/>
          </a:p>
        </p:txBody>
      </p:sp>
    </p:spTree>
    <p:extLst>
      <p:ext uri="{BB962C8B-B14F-4D97-AF65-F5344CB8AC3E}">
        <p14:creationId xmlns:p14="http://schemas.microsoft.com/office/powerpoint/2010/main" val="48470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F5C8-D398-41D4-9B05-AD8337C6CA0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8A4DC84-5673-48DF-8CCE-56F303083A89}"/>
              </a:ext>
            </a:extLst>
          </p:cNvPr>
          <p:cNvSpPr>
            <a:spLocks noGrp="1"/>
          </p:cNvSpPr>
          <p:nvPr>
            <p:ph idx="1"/>
          </p:nvPr>
        </p:nvSpPr>
        <p:spPr/>
        <p:txBody>
          <a:bodyPr/>
          <a:lstStyle/>
          <a:p>
            <a:pPr marL="0" indent="0">
              <a:buNone/>
            </a:pPr>
            <a:r>
              <a:rPr lang="en-US" dirty="0"/>
              <a:t>Upon completion of this unit, students should </a:t>
            </a:r>
            <a:r>
              <a:rPr lang="en-US"/>
              <a:t>be able to</a:t>
            </a:r>
            <a:endParaRPr lang="en-US" dirty="0"/>
          </a:p>
          <a:p>
            <a:r>
              <a:rPr lang="en-US" dirty="0"/>
              <a:t>Discuss how cells modules and arrays differ</a:t>
            </a:r>
          </a:p>
          <a:p>
            <a:r>
              <a:rPr lang="en-US" dirty="0"/>
              <a:t>Explain the P &amp; N junction</a:t>
            </a:r>
          </a:p>
          <a:p>
            <a:r>
              <a:rPr lang="en-US" dirty="0"/>
              <a:t>Discuss the PV effect</a:t>
            </a:r>
          </a:p>
          <a:p>
            <a:r>
              <a:rPr lang="en-US" dirty="0"/>
              <a:t>Compare different cells</a:t>
            </a:r>
          </a:p>
          <a:p>
            <a:r>
              <a:rPr lang="en-US" dirty="0"/>
              <a:t>Explain the different configurations</a:t>
            </a:r>
          </a:p>
          <a:p>
            <a:r>
              <a:rPr lang="en-US" dirty="0"/>
              <a:t>Explain how to hook-up cells for different outputs</a:t>
            </a:r>
          </a:p>
        </p:txBody>
      </p:sp>
      <p:sp>
        <p:nvSpPr>
          <p:cNvPr id="4" name="TextBox 3"/>
          <p:cNvSpPr txBox="1"/>
          <p:nvPr/>
        </p:nvSpPr>
        <p:spPr>
          <a:xfrm>
            <a:off x="127320" y="5984438"/>
            <a:ext cx="3796496" cy="861774"/>
          </a:xfrm>
          <a:prstGeom prst="rect">
            <a:avLst/>
          </a:prstGeom>
          <a:noFill/>
        </p:spPr>
        <p:txBody>
          <a:bodyPr wrap="square" rtlCol="0">
            <a:spAutoFit/>
          </a:bodyPr>
          <a:lstStyle/>
          <a:p>
            <a:r>
              <a:rPr lang="en-US" sz="1000" dirty="0"/>
              <a:t>“This </a:t>
            </a:r>
            <a:r>
              <a:rPr lang="en-US" sz="1000" dirty="0" smtClean="0"/>
              <a:t>presentation </a:t>
            </a:r>
            <a:r>
              <a:rPr lang="en-US" sz="1000" dirty="0"/>
              <a:t>was prepared by </a:t>
            </a:r>
            <a:r>
              <a:rPr lang="en-US" sz="1000" dirty="0" smtClean="0"/>
              <a:t>Northeast Iowa Community College </a:t>
            </a:r>
            <a:r>
              <a:rPr lang="en-US" sz="1000" dirty="0"/>
              <a:t>under award </a:t>
            </a:r>
            <a:r>
              <a:rPr lang="en-US" sz="1000" dirty="0" smtClean="0"/>
              <a:t>EG-17-004</a:t>
            </a:r>
            <a:r>
              <a:rPr lang="en-US" sz="1000" dirty="0"/>
              <a:t> </a:t>
            </a:r>
            <a:r>
              <a:rPr lang="en-US" sz="1000" dirty="0" smtClean="0"/>
              <a:t>from </a:t>
            </a:r>
            <a:r>
              <a:rPr lang="en-US" sz="1000" dirty="0"/>
              <a:t>the Iowa Energy Center. Any opinions, findings, and conclusions or recommendations expressed in this material are those </a:t>
            </a:r>
            <a:r>
              <a:rPr lang="en-US" sz="1000" dirty="0" smtClean="0"/>
              <a:t>of the </a:t>
            </a:r>
            <a:r>
              <a:rPr lang="en-US" sz="1000" dirty="0"/>
              <a:t>author(s) and do not necessarily reflect the views of the Iowa Energy Center.”</a:t>
            </a:r>
          </a:p>
        </p:txBody>
      </p:sp>
    </p:spTree>
    <p:extLst>
      <p:ext uri="{BB962C8B-B14F-4D97-AF65-F5344CB8AC3E}">
        <p14:creationId xmlns:p14="http://schemas.microsoft.com/office/powerpoint/2010/main" val="429092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96F-80A4-4A15-9ABE-98394AA26F0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C5F81CC-09CF-466F-9173-B6810AD6A953}"/>
              </a:ext>
            </a:extLst>
          </p:cNvPr>
          <p:cNvSpPr>
            <a:spLocks noGrp="1"/>
          </p:cNvSpPr>
          <p:nvPr>
            <p:ph idx="1"/>
          </p:nvPr>
        </p:nvSpPr>
        <p:spPr/>
        <p:txBody>
          <a:bodyPr/>
          <a:lstStyle/>
          <a:p>
            <a:pPr marL="0" indent="0">
              <a:buNone/>
            </a:pPr>
            <a:r>
              <a:rPr lang="en-US" dirty="0"/>
              <a:t>The objective of this unit is to present the student with some basic terms relating to solar PV components. Upon completion, the student will have an understanding of the following: </a:t>
            </a:r>
          </a:p>
          <a:p>
            <a:r>
              <a:rPr lang="en-US" dirty="0"/>
              <a:t>Solar cells</a:t>
            </a:r>
          </a:p>
          <a:p>
            <a:r>
              <a:rPr lang="en-US" dirty="0"/>
              <a:t>P/N junction</a:t>
            </a:r>
          </a:p>
          <a:p>
            <a:r>
              <a:rPr lang="en-US" dirty="0"/>
              <a:t>Cell output</a:t>
            </a:r>
          </a:p>
          <a:p>
            <a:r>
              <a:rPr lang="en-US" dirty="0"/>
              <a:t>Various cell construction</a:t>
            </a:r>
          </a:p>
          <a:p>
            <a:r>
              <a:rPr lang="en-US" dirty="0"/>
              <a:t>Cell wiring configurations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8919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68" y="1382833"/>
            <a:ext cx="5901195" cy="4849468"/>
          </a:xfrm>
          <a:prstGeom prst="rect">
            <a:avLst/>
          </a:prstGeom>
        </p:spPr>
      </p:pic>
      <p:sp>
        <p:nvSpPr>
          <p:cNvPr id="2" name="Title 1"/>
          <p:cNvSpPr>
            <a:spLocks noGrp="1"/>
          </p:cNvSpPr>
          <p:nvPr>
            <p:ph type="title"/>
          </p:nvPr>
        </p:nvSpPr>
        <p:spPr>
          <a:xfrm>
            <a:off x="1451577" y="772246"/>
            <a:ext cx="9603275" cy="1049235"/>
          </a:xfrm>
        </p:spPr>
        <p:txBody>
          <a:bodyPr/>
          <a:lstStyle/>
          <a:p>
            <a:r>
              <a:rPr lang="en-US" dirty="0"/>
              <a:t>Cells, Modules  and  arrays</a:t>
            </a:r>
            <a:br>
              <a:rPr lang="en-US" dirty="0"/>
            </a:br>
            <a:r>
              <a:rPr lang="en-US" dirty="0"/>
              <a:t> </a:t>
            </a:r>
          </a:p>
        </p:txBody>
      </p:sp>
      <p:sp>
        <p:nvSpPr>
          <p:cNvPr id="3" name="TextBox 2"/>
          <p:cNvSpPr txBox="1"/>
          <p:nvPr/>
        </p:nvSpPr>
        <p:spPr>
          <a:xfrm>
            <a:off x="6649633" y="6100589"/>
            <a:ext cx="6188062" cy="215444"/>
          </a:xfrm>
          <a:prstGeom prst="rect">
            <a:avLst/>
          </a:prstGeom>
          <a:noFill/>
        </p:spPr>
        <p:txBody>
          <a:bodyPr wrap="square" rtlCol="0">
            <a:spAutoFit/>
          </a:bodyPr>
          <a:lstStyle/>
          <a:p>
            <a:r>
              <a:rPr lang="en-US" sz="800" dirty="0" err="1"/>
              <a:t>Rfassbind</a:t>
            </a:r>
            <a:r>
              <a:rPr lang="en-US" sz="800" dirty="0"/>
              <a:t> [Public domain</a:t>
            </a:r>
            <a:r>
              <a:rPr lang="en-US" sz="800" dirty="0" smtClean="0"/>
              <a:t>]. </a:t>
            </a:r>
            <a:r>
              <a:rPr lang="en-US" sz="800" dirty="0"/>
              <a:t>Retrieved from https://commons.wikimedia.org/wiki/File:From_a_solar_cell_to_a_PV_system.svg</a:t>
            </a:r>
          </a:p>
        </p:txBody>
      </p:sp>
    </p:spTree>
    <p:extLst>
      <p:ext uri="{BB962C8B-B14F-4D97-AF65-F5344CB8AC3E}">
        <p14:creationId xmlns:p14="http://schemas.microsoft.com/office/powerpoint/2010/main" val="145554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Solar Cell</a:t>
            </a:r>
          </a:p>
        </p:txBody>
      </p:sp>
      <p:sp>
        <p:nvSpPr>
          <p:cNvPr id="12" name="Content Placeholder 11">
            <a:extLst>
              <a:ext uri="{FF2B5EF4-FFF2-40B4-BE49-F238E27FC236}">
                <a16:creationId xmlns:a16="http://schemas.microsoft.com/office/drawing/2014/main" id="{E1769FF0-44E0-41CF-A8D7-6D2C91F341CE}"/>
              </a:ext>
            </a:extLst>
          </p:cNvPr>
          <p:cNvSpPr>
            <a:spLocks noGrp="1"/>
          </p:cNvSpPr>
          <p:nvPr>
            <p:ph idx="1"/>
          </p:nvPr>
        </p:nvSpPr>
        <p:spPr/>
        <p:txBody>
          <a:bodyPr/>
          <a:lstStyle/>
          <a:p>
            <a:r>
              <a:rPr lang="en-US" dirty="0"/>
              <a:t>Solar cells are semiconductor devices that convert sunlight to DC electricity. A solar cell is the basic element of a PV module.</a:t>
            </a:r>
          </a:p>
          <a:p>
            <a:r>
              <a:rPr lang="en-US" dirty="0"/>
              <a:t>Solar cells are roughly the thickness of a piece of paper .1 mm or 100 micrometers.</a:t>
            </a:r>
          </a:p>
          <a:p>
            <a:r>
              <a:rPr lang="en-US" dirty="0"/>
              <a:t>They are made out of the same semiconductor as computer chips.</a:t>
            </a:r>
          </a:p>
          <a:p>
            <a:endParaRPr lang="en-US" dirty="0"/>
          </a:p>
        </p:txBody>
      </p:sp>
      <p:sp>
        <p:nvSpPr>
          <p:cNvPr id="2" name="TextBox 1"/>
          <p:cNvSpPr txBox="1"/>
          <p:nvPr/>
        </p:nvSpPr>
        <p:spPr>
          <a:xfrm>
            <a:off x="4526379" y="6027821"/>
            <a:ext cx="6839249" cy="215444"/>
          </a:xfrm>
          <a:prstGeom prst="rect">
            <a:avLst/>
          </a:prstGeom>
          <a:noFill/>
        </p:spPr>
        <p:txBody>
          <a:bodyPr wrap="square" rtlCol="0">
            <a:spAutoFit/>
          </a:bodyPr>
          <a:lstStyle/>
          <a:p>
            <a:r>
              <a:rPr lang="en-US" sz="800" dirty="0"/>
              <a:t>Gil </a:t>
            </a:r>
            <a:r>
              <a:rPr lang="en-US" sz="800" dirty="0" err="1"/>
              <a:t>Knier</a:t>
            </a:r>
            <a:r>
              <a:rPr lang="en-US" sz="800" dirty="0"/>
              <a:t> [Public domain</a:t>
            </a:r>
            <a:r>
              <a:rPr lang="en-US" sz="800" dirty="0" smtClean="0"/>
              <a:t>]. </a:t>
            </a:r>
            <a:r>
              <a:rPr lang="en-US" sz="800" dirty="0"/>
              <a:t>Retrieved from https://commons.wikimedia.org/wiki/File:Operation_of_a_basic_photovoltaic_cell.gif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379" y="2475999"/>
            <a:ext cx="6839249" cy="3166812"/>
          </a:xfrm>
          <a:prstGeom prst="rect">
            <a:avLst/>
          </a:prstGeom>
        </p:spPr>
      </p:pic>
    </p:spTree>
    <p:extLst>
      <p:ext uri="{BB962C8B-B14F-4D97-AF65-F5344CB8AC3E}">
        <p14:creationId xmlns:p14="http://schemas.microsoft.com/office/powerpoint/2010/main" val="66892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179D-6FEF-4B19-A3E2-46DC4B485F6B}"/>
              </a:ext>
            </a:extLst>
          </p:cNvPr>
          <p:cNvSpPr>
            <a:spLocks noGrp="1"/>
          </p:cNvSpPr>
          <p:nvPr>
            <p:ph type="title"/>
          </p:nvPr>
        </p:nvSpPr>
        <p:spPr/>
        <p:txBody>
          <a:bodyPr/>
          <a:lstStyle/>
          <a:p>
            <a:r>
              <a:rPr lang="en-US" dirty="0"/>
              <a:t>Semiconductor</a:t>
            </a:r>
          </a:p>
        </p:txBody>
      </p:sp>
      <p:sp>
        <p:nvSpPr>
          <p:cNvPr id="3" name="Content Placeholder 2">
            <a:extLst>
              <a:ext uri="{FF2B5EF4-FFF2-40B4-BE49-F238E27FC236}">
                <a16:creationId xmlns:a16="http://schemas.microsoft.com/office/drawing/2014/main" id="{C378932B-C45D-413E-B53A-D990EDDADFAA}"/>
              </a:ext>
            </a:extLst>
          </p:cNvPr>
          <p:cNvSpPr>
            <a:spLocks noGrp="1"/>
          </p:cNvSpPr>
          <p:nvPr>
            <p:ph idx="1"/>
          </p:nvPr>
        </p:nvSpPr>
        <p:spPr/>
        <p:txBody>
          <a:bodyPr/>
          <a:lstStyle/>
          <a:p>
            <a:r>
              <a:rPr lang="en-US" dirty="0"/>
              <a:t>A semiconductor is a material that consists of the  electrical conductivity characteristics between that of a conductor and insulator. </a:t>
            </a:r>
          </a:p>
          <a:p>
            <a:r>
              <a:rPr lang="en-US" dirty="0"/>
              <a:t>Semiconductors are generally made from silicon or germanium, though silicon is by far the most common element used in semiconductors today.  </a:t>
            </a:r>
          </a:p>
          <a:p>
            <a:r>
              <a:rPr lang="en-US" dirty="0"/>
              <a:t>Silicon makes up 90% of the Earth’s crust, making it the second-most available element in the Earth’s crust.</a:t>
            </a:r>
          </a:p>
        </p:txBody>
      </p:sp>
      <p:sp>
        <p:nvSpPr>
          <p:cNvPr id="5" name="TextBox 4"/>
          <p:cNvSpPr txBox="1"/>
          <p:nvPr/>
        </p:nvSpPr>
        <p:spPr>
          <a:xfrm>
            <a:off x="6075946" y="6181584"/>
            <a:ext cx="5137485" cy="215444"/>
          </a:xfrm>
          <a:prstGeom prst="rect">
            <a:avLst/>
          </a:prstGeom>
          <a:noFill/>
        </p:spPr>
        <p:txBody>
          <a:bodyPr wrap="square" rtlCol="0">
            <a:spAutoFit/>
          </a:bodyPr>
          <a:lstStyle/>
          <a:p>
            <a:r>
              <a:rPr lang="en-US" sz="800" dirty="0" err="1"/>
              <a:t>MichelBakni</a:t>
            </a:r>
            <a:r>
              <a:rPr lang="en-US" sz="800" dirty="0"/>
              <a:t> [CC BY-SA </a:t>
            </a:r>
            <a:r>
              <a:rPr lang="en-US" sz="800" dirty="0" smtClean="0"/>
              <a:t>4.0]. </a:t>
            </a:r>
            <a:r>
              <a:rPr lang="en-US" sz="800" dirty="0"/>
              <a:t>Retrieved from https://commons.wikimedia.org/wiki/File:Silicon_doping_-_Type_P.svg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200480"/>
            <a:ext cx="3416968" cy="3016542"/>
          </a:xfrm>
          <a:prstGeom prst="rect">
            <a:avLst/>
          </a:prstGeom>
        </p:spPr>
      </p:pic>
    </p:spTree>
    <p:extLst>
      <p:ext uri="{BB962C8B-B14F-4D97-AF65-F5344CB8AC3E}">
        <p14:creationId xmlns:p14="http://schemas.microsoft.com/office/powerpoint/2010/main" val="293344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 Type and </a:t>
            </a:r>
            <a:br>
              <a:rPr lang="en-US" dirty="0"/>
            </a:br>
            <a:r>
              <a:rPr lang="en-US" dirty="0"/>
              <a:t>N –type  Doped silicon</a:t>
            </a:r>
          </a:p>
        </p:txBody>
      </p:sp>
      <p:sp>
        <p:nvSpPr>
          <p:cNvPr id="2" name="Content Placeholder 1">
            <a:extLst>
              <a:ext uri="{FF2B5EF4-FFF2-40B4-BE49-F238E27FC236}">
                <a16:creationId xmlns:a16="http://schemas.microsoft.com/office/drawing/2014/main" id="{2941B405-F8ED-4FD1-A761-CE33D5FDFA61}"/>
              </a:ext>
            </a:extLst>
          </p:cNvPr>
          <p:cNvSpPr>
            <a:spLocks noGrp="1"/>
          </p:cNvSpPr>
          <p:nvPr>
            <p:ph idx="1"/>
          </p:nvPr>
        </p:nvSpPr>
        <p:spPr/>
        <p:txBody>
          <a:bodyPr/>
          <a:lstStyle/>
          <a:p>
            <a:r>
              <a:rPr lang="en-US" dirty="0"/>
              <a:t>A solar cell converts solar radiation to DC electricity and is the basic building block of PV modules and arrays. </a:t>
            </a:r>
          </a:p>
          <a:p>
            <a:r>
              <a:rPr lang="en-US" dirty="0"/>
              <a:t>Modern solar cells are created by junctions between different semiconductor materials. </a:t>
            </a:r>
          </a:p>
          <a:p>
            <a:r>
              <a:rPr lang="en-US" dirty="0"/>
              <a:t>A typical crystalline silicon solar cell is a junction between boron-doped silicon (P-type) and phosphorus-doped silicon (N-type) semiconductors. </a:t>
            </a:r>
          </a:p>
          <a:p>
            <a:r>
              <a:rPr lang="en-US" dirty="0"/>
              <a:t>N-type semiconductors are materials having excess electron charge carriers. </a:t>
            </a:r>
          </a:p>
          <a:p>
            <a:r>
              <a:rPr lang="en-US" dirty="0"/>
              <a:t>P-type semiconductors are materials having a deficiency of electron charge carriers or excess electron voids (holes).</a:t>
            </a:r>
          </a:p>
        </p:txBody>
      </p:sp>
      <p:sp>
        <p:nvSpPr>
          <p:cNvPr id="3" name="TextBox 2"/>
          <p:cNvSpPr txBox="1"/>
          <p:nvPr/>
        </p:nvSpPr>
        <p:spPr>
          <a:xfrm>
            <a:off x="8286750" y="5474207"/>
            <a:ext cx="1146010" cy="830997"/>
          </a:xfrm>
          <a:prstGeom prst="rect">
            <a:avLst/>
          </a:prstGeom>
          <a:noFill/>
        </p:spPr>
        <p:txBody>
          <a:bodyPr wrap="square" rtlCol="0">
            <a:spAutoFit/>
          </a:bodyPr>
          <a:lstStyle/>
          <a:p>
            <a:r>
              <a:rPr lang="en-US" sz="800" dirty="0"/>
              <a:t>Image by MIT </a:t>
            </a:r>
            <a:r>
              <a:rPr lang="en-US" sz="800" dirty="0" err="1" smtClean="0"/>
              <a:t>OpenCourseWare</a:t>
            </a:r>
            <a:r>
              <a:rPr lang="en-US" sz="800" dirty="0"/>
              <a:t> </a:t>
            </a:r>
            <a:r>
              <a:rPr lang="en-US" sz="800" dirty="0" smtClean="0"/>
              <a:t>[CC BY 2.0]. </a:t>
            </a:r>
            <a:r>
              <a:rPr lang="en-US" sz="800" dirty="0"/>
              <a:t>Retrieved from https://www.flickr.com/photos/mitopencourseware/3363321260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760" y="4054455"/>
            <a:ext cx="2488281" cy="2407267"/>
          </a:xfrm>
          <a:prstGeom prst="rect">
            <a:avLst/>
          </a:prstGeom>
        </p:spPr>
      </p:pic>
    </p:spTree>
    <p:extLst>
      <p:ext uri="{BB962C8B-B14F-4D97-AF65-F5344CB8AC3E}">
        <p14:creationId xmlns:p14="http://schemas.microsoft.com/office/powerpoint/2010/main" val="397827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898" y="1721532"/>
            <a:ext cx="5647626" cy="4342397"/>
          </a:xfrm>
          <a:prstGeom prst="rect">
            <a:avLst/>
          </a:prstGeom>
        </p:spPr>
      </p:pic>
      <p:sp>
        <p:nvSpPr>
          <p:cNvPr id="3" name="Title 2"/>
          <p:cNvSpPr>
            <a:spLocks noGrp="1"/>
          </p:cNvSpPr>
          <p:nvPr>
            <p:ph type="title"/>
          </p:nvPr>
        </p:nvSpPr>
        <p:spPr/>
        <p:txBody>
          <a:bodyPr/>
          <a:lstStyle/>
          <a:p>
            <a:r>
              <a:rPr lang="en-US" dirty="0"/>
              <a:t>P-N Junction</a:t>
            </a:r>
          </a:p>
        </p:txBody>
      </p:sp>
      <p:sp>
        <p:nvSpPr>
          <p:cNvPr id="4" name="Content Placeholder 3">
            <a:extLst>
              <a:ext uri="{FF2B5EF4-FFF2-40B4-BE49-F238E27FC236}">
                <a16:creationId xmlns:a16="http://schemas.microsoft.com/office/drawing/2014/main" id="{1689A9F2-F534-4751-8236-0A2CCE865E9A}"/>
              </a:ext>
            </a:extLst>
          </p:cNvPr>
          <p:cNvSpPr>
            <a:spLocks noGrp="1"/>
          </p:cNvSpPr>
          <p:nvPr>
            <p:ph idx="1"/>
          </p:nvPr>
        </p:nvSpPr>
        <p:spPr/>
        <p:txBody>
          <a:bodyPr/>
          <a:lstStyle/>
          <a:p>
            <a:r>
              <a:rPr lang="en-US" dirty="0"/>
              <a:t>The interface where P-type silicon and N-type silicon meet is called the </a:t>
            </a:r>
            <a:r>
              <a:rPr lang="en-US" dirty="0">
                <a:solidFill>
                  <a:srgbClr val="FF0000"/>
                </a:solidFill>
              </a:rPr>
              <a:t>P-N junction</a:t>
            </a:r>
            <a:r>
              <a:rPr lang="en-US" dirty="0"/>
              <a:t>.  It is also  known as the depletion region.</a:t>
            </a:r>
          </a:p>
          <a:p>
            <a:r>
              <a:rPr lang="en-US" dirty="0"/>
              <a:t>At the P-N junction, the electrons fill the holes right next to them and form a gate or block of sorts. </a:t>
            </a:r>
          </a:p>
          <a:p>
            <a:endParaRPr lang="en-US" dirty="0"/>
          </a:p>
        </p:txBody>
      </p:sp>
      <p:sp>
        <p:nvSpPr>
          <p:cNvPr id="2" name="TextBox 1"/>
          <p:cNvSpPr txBox="1"/>
          <p:nvPr/>
        </p:nvSpPr>
        <p:spPr>
          <a:xfrm>
            <a:off x="5600898" y="6166704"/>
            <a:ext cx="6214113" cy="276999"/>
          </a:xfrm>
          <a:prstGeom prst="rect">
            <a:avLst/>
          </a:prstGeom>
          <a:noFill/>
        </p:spPr>
        <p:txBody>
          <a:bodyPr wrap="square" rtlCol="0">
            <a:spAutoFit/>
          </a:bodyPr>
          <a:lstStyle/>
          <a:p>
            <a:r>
              <a:rPr lang="pl-PL" sz="800" dirty="0"/>
              <a:t>Bhpaak [CC BY-SA </a:t>
            </a:r>
            <a:r>
              <a:rPr lang="pl-PL" sz="800" dirty="0" smtClean="0"/>
              <a:t>4.0]</a:t>
            </a:r>
            <a:r>
              <a:rPr lang="en-US" sz="800" dirty="0" smtClean="0"/>
              <a:t>. </a:t>
            </a:r>
            <a:r>
              <a:rPr lang="en-US" sz="800" dirty="0"/>
              <a:t>Retrieved from https://commons.wikimedia.org/wiki/File:Standard_Solar_Cell.pn</a:t>
            </a:r>
            <a:r>
              <a:rPr lang="en-US" sz="1200" dirty="0"/>
              <a:t>g</a:t>
            </a:r>
          </a:p>
        </p:txBody>
      </p:sp>
    </p:spTree>
    <p:extLst>
      <p:ext uri="{BB962C8B-B14F-4D97-AF65-F5344CB8AC3E}">
        <p14:creationId xmlns:p14="http://schemas.microsoft.com/office/powerpoint/2010/main" val="271884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Photovoltaic Effect</a:t>
            </a:r>
          </a:p>
        </p:txBody>
      </p:sp>
      <p:sp>
        <p:nvSpPr>
          <p:cNvPr id="3" name="Content Placeholder 2"/>
          <p:cNvSpPr>
            <a:spLocks noGrp="1"/>
          </p:cNvSpPr>
          <p:nvPr>
            <p:ph idx="1"/>
          </p:nvPr>
        </p:nvSpPr>
        <p:spPr/>
        <p:txBody>
          <a:bodyPr>
            <a:normAutofit/>
          </a:bodyPr>
          <a:lstStyle/>
          <a:p>
            <a:r>
              <a:rPr lang="en-US" dirty="0"/>
              <a:t>The photovoltaic effect is the process of creating a voltage across charged materials that are exposed to electromagnetic radiation.</a:t>
            </a:r>
          </a:p>
          <a:p>
            <a:r>
              <a:rPr lang="en-US" dirty="0"/>
              <a:t>Photons from the sun contact the cell and its P-N junction, causing a state imbalance by moving charged particle across the junction.</a:t>
            </a:r>
          </a:p>
          <a:p>
            <a:r>
              <a:rPr lang="en-US" dirty="0"/>
              <a:t>By adding a conductive circuit and a load  to the outside of the cell, it gives the electrons a path for flow to the other side as a means of finding balance. </a:t>
            </a:r>
          </a:p>
          <a:p>
            <a:r>
              <a:rPr lang="en-US" dirty="0"/>
              <a:t>This is a constant process as long as the sun is shining on the cell.</a:t>
            </a:r>
          </a:p>
          <a:p>
            <a:endParaRPr lang="en-US" dirty="0"/>
          </a:p>
        </p:txBody>
      </p:sp>
      <p:sp>
        <p:nvSpPr>
          <p:cNvPr id="4" name="TextBox 3"/>
          <p:cNvSpPr txBox="1"/>
          <p:nvPr/>
        </p:nvSpPr>
        <p:spPr>
          <a:xfrm>
            <a:off x="6051882" y="6136756"/>
            <a:ext cx="5245769" cy="338554"/>
          </a:xfrm>
          <a:prstGeom prst="rect">
            <a:avLst/>
          </a:prstGeom>
          <a:noFill/>
        </p:spPr>
        <p:txBody>
          <a:bodyPr wrap="square" rtlCol="0">
            <a:spAutoFit/>
          </a:bodyPr>
          <a:lstStyle/>
          <a:p>
            <a:r>
              <a:rPr lang="en-US" sz="800" dirty="0" err="1"/>
              <a:t>Cyferz</a:t>
            </a:r>
            <a:r>
              <a:rPr lang="en-US" sz="800" dirty="0"/>
              <a:t> at English Wikipedia [CC BY </a:t>
            </a:r>
            <a:r>
              <a:rPr lang="en-US" sz="800" dirty="0" smtClean="0"/>
              <a:t>3.0]. </a:t>
            </a:r>
            <a:r>
              <a:rPr lang="en-US" sz="800" dirty="0"/>
              <a:t>Retrieved from https://commons.wikimedia.org/wiki/File:Silicon_Solar_cell_structure_and_mechanism.svg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757" y="3174699"/>
            <a:ext cx="4190049" cy="3142537"/>
          </a:xfrm>
          <a:prstGeom prst="rect">
            <a:avLst/>
          </a:prstGeom>
        </p:spPr>
      </p:pic>
    </p:spTree>
    <p:extLst>
      <p:ext uri="{BB962C8B-B14F-4D97-AF65-F5344CB8AC3E}">
        <p14:creationId xmlns:p14="http://schemas.microsoft.com/office/powerpoint/2010/main" val="163009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Module Construction</a:t>
            </a:r>
          </a:p>
        </p:txBody>
      </p:sp>
      <p:sp>
        <p:nvSpPr>
          <p:cNvPr id="6" name="Content Placeholder 5">
            <a:extLst>
              <a:ext uri="{FF2B5EF4-FFF2-40B4-BE49-F238E27FC236}">
                <a16:creationId xmlns:a16="http://schemas.microsoft.com/office/drawing/2014/main" id="{F90F6CB9-7359-4BF9-9A7D-BEF6755572F5}"/>
              </a:ext>
            </a:extLst>
          </p:cNvPr>
          <p:cNvSpPr>
            <a:spLocks noGrp="1"/>
          </p:cNvSpPr>
          <p:nvPr>
            <p:ph idx="1"/>
          </p:nvPr>
        </p:nvSpPr>
        <p:spPr/>
        <p:txBody>
          <a:bodyPr/>
          <a:lstStyle/>
          <a:p>
            <a:r>
              <a:rPr lang="en-US" dirty="0"/>
              <a:t>After all the solar cells are soldered together in a series, they are placed between two layers of encapsulant also known as EVA (ethylene vinyl acetate).</a:t>
            </a:r>
          </a:p>
          <a:p>
            <a:r>
              <a:rPr lang="en-US" dirty="0"/>
              <a:t>The front glass must be very low or no iron and must be tempered. </a:t>
            </a:r>
          </a:p>
          <a:p>
            <a:r>
              <a:rPr lang="en-US" dirty="0"/>
              <a:t>A tough polymer back sheet will protect the back of the cells.</a:t>
            </a:r>
          </a:p>
          <a:p>
            <a:endParaRPr lang="en-US" dirty="0"/>
          </a:p>
        </p:txBody>
      </p:sp>
      <p:sp>
        <p:nvSpPr>
          <p:cNvPr id="3" name="TextBox 2"/>
          <p:cNvSpPr txBox="1"/>
          <p:nvPr/>
        </p:nvSpPr>
        <p:spPr>
          <a:xfrm>
            <a:off x="5712081" y="6196546"/>
            <a:ext cx="4563802" cy="215444"/>
          </a:xfrm>
          <a:prstGeom prst="rect">
            <a:avLst/>
          </a:prstGeom>
          <a:noFill/>
        </p:spPr>
        <p:txBody>
          <a:bodyPr wrap="square" rtlCol="0">
            <a:spAutoFit/>
          </a:bodyPr>
          <a:lstStyle/>
          <a:p>
            <a:r>
              <a:rPr lang="en-US" sz="800" dirty="0" smtClean="0"/>
              <a:t>Qmwnebvr97 [CC BY 4.0]. </a:t>
            </a:r>
            <a:r>
              <a:rPr lang="en-US" sz="800" dirty="0"/>
              <a:t>Retrieved from https://en.wikipedia.org/wiki/File:Layers_of_solar_panel.jpg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537" y="2189935"/>
            <a:ext cx="4100763" cy="3901697"/>
          </a:xfrm>
          <a:prstGeom prst="rect">
            <a:avLst/>
          </a:prstGeom>
        </p:spPr>
      </p:pic>
    </p:spTree>
    <p:extLst>
      <p:ext uri="{BB962C8B-B14F-4D97-AF65-F5344CB8AC3E}">
        <p14:creationId xmlns:p14="http://schemas.microsoft.com/office/powerpoint/2010/main" val="10852580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2821</TotalTime>
  <Words>1239</Words>
  <Application>Microsoft Office PowerPoint</Application>
  <PresentationFormat>Widescreen</PresentationFormat>
  <Paragraphs>106</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Components </vt:lpstr>
      <vt:lpstr>Objectives</vt:lpstr>
      <vt:lpstr>Cells, Modules  and  arrays  </vt:lpstr>
      <vt:lpstr>Solar Cell</vt:lpstr>
      <vt:lpstr>Semiconductor</vt:lpstr>
      <vt:lpstr>P- Type and  N –type  Doped silicon</vt:lpstr>
      <vt:lpstr>P-N Junction</vt:lpstr>
      <vt:lpstr>The Photovoltaic Effect</vt:lpstr>
      <vt:lpstr>PV Module Construction</vt:lpstr>
      <vt:lpstr>Design for 24 Volt</vt:lpstr>
      <vt:lpstr>Design for 48 Volt DC</vt:lpstr>
      <vt:lpstr>String</vt:lpstr>
      <vt:lpstr>Design for 12 Volt</vt:lpstr>
      <vt:lpstr>Array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234</cp:revision>
  <cp:lastPrinted>2017-10-01T16:21:22Z</cp:lastPrinted>
  <dcterms:created xsi:type="dcterms:W3CDTF">2017-10-01T16:12:52Z</dcterms:created>
  <dcterms:modified xsi:type="dcterms:W3CDTF">2019-02-28T21:19:43Z</dcterms:modified>
</cp:coreProperties>
</file>