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19"/>
  </p:notesMasterIdLst>
  <p:sldIdLst>
    <p:sldId id="396" r:id="rId2"/>
    <p:sldId id="397" r:id="rId3"/>
    <p:sldId id="398" r:id="rId4"/>
    <p:sldId id="399" r:id="rId5"/>
    <p:sldId id="400" r:id="rId6"/>
    <p:sldId id="401" r:id="rId7"/>
    <p:sldId id="402" r:id="rId8"/>
    <p:sldId id="403" r:id="rId9"/>
    <p:sldId id="404" r:id="rId10"/>
    <p:sldId id="405" r:id="rId11"/>
    <p:sldId id="406" r:id="rId12"/>
    <p:sldId id="407" r:id="rId13"/>
    <p:sldId id="409" r:id="rId14"/>
    <p:sldId id="410" r:id="rId15"/>
    <p:sldId id="411" r:id="rId16"/>
    <p:sldId id="412" r:id="rId17"/>
    <p:sldId id="41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14"/>
    <p:restoredTop sz="92743"/>
  </p:normalViewPr>
  <p:slideViewPr>
    <p:cSldViewPr snapToGrid="0" snapToObjects="1">
      <p:cViewPr varScale="1">
        <p:scale>
          <a:sx n="79" d="100"/>
          <a:sy n="79" d="100"/>
        </p:scale>
        <p:origin x="126" y="204"/>
      </p:cViewPr>
      <p:guideLst/>
    </p:cSldViewPr>
  </p:slideViewPr>
  <p:notesTextViewPr>
    <p:cViewPr>
      <p:scale>
        <a:sx n="1" d="1"/>
        <a:sy n="1" d="1"/>
      </p:scale>
      <p:origin x="0" y="0"/>
    </p:cViewPr>
  </p:notesTextViewPr>
  <p:notesViewPr>
    <p:cSldViewPr snapToGrid="0" snapToObjects="1">
      <p:cViewPr varScale="1">
        <p:scale>
          <a:sx n="93" d="100"/>
          <a:sy n="93" d="100"/>
        </p:scale>
        <p:origin x="378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A3136A-163C-4642-8AE1-970D1CDC29C1}" type="datetimeFigureOut">
              <a:rPr lang="en-US" smtClean="0"/>
              <a:t>3/6/2019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ADBDDF-FD2F-E24A-BD49-68AD749AF181}" type="slidenum">
              <a:rPr lang="en-US" smtClean="0"/>
              <a:t>‹#›</a:t>
            </a:fld>
            <a:endParaRPr lang="en-US"/>
          </a:p>
        </p:txBody>
      </p:sp>
    </p:spTree>
    <p:extLst>
      <p:ext uri="{BB962C8B-B14F-4D97-AF65-F5344CB8AC3E}">
        <p14:creationId xmlns:p14="http://schemas.microsoft.com/office/powerpoint/2010/main" val="1200902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1</a:t>
            </a:fld>
            <a:endParaRPr lang="en-US"/>
          </a:p>
        </p:txBody>
      </p:sp>
    </p:spTree>
    <p:extLst>
      <p:ext uri="{BB962C8B-B14F-4D97-AF65-F5344CB8AC3E}">
        <p14:creationId xmlns:p14="http://schemas.microsoft.com/office/powerpoint/2010/main" val="1779778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ADBDDF-FD2F-E24A-BD49-68AD749AF181}" type="slidenum">
              <a:rPr lang="en-US" smtClean="0"/>
              <a:t>2</a:t>
            </a:fld>
            <a:endParaRPr lang="en-US"/>
          </a:p>
        </p:txBody>
      </p:sp>
    </p:spTree>
    <p:extLst>
      <p:ext uri="{BB962C8B-B14F-4D97-AF65-F5344CB8AC3E}">
        <p14:creationId xmlns:p14="http://schemas.microsoft.com/office/powerpoint/2010/main" val="496542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3</a:t>
            </a:fld>
            <a:endParaRPr lang="en-US"/>
          </a:p>
        </p:txBody>
      </p:sp>
    </p:spTree>
    <p:extLst>
      <p:ext uri="{BB962C8B-B14F-4D97-AF65-F5344CB8AC3E}">
        <p14:creationId xmlns:p14="http://schemas.microsoft.com/office/powerpoint/2010/main" val="1920541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22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27957" y="1606731"/>
            <a:ext cx="3200400" cy="2286000"/>
          </a:xfrm>
        </p:spPr>
        <p:txBody>
          <a:bodyPr anchor="b">
            <a:normAutofit/>
          </a:bodyPr>
          <a:lstStyle>
            <a:lvl1pPr>
              <a:defRPr sz="3600" b="0">
                <a:solidFill>
                  <a:srgbClr val="FFFFFF"/>
                </a:solidFill>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4176146" y="277586"/>
            <a:ext cx="7511350" cy="6027618"/>
          </a:xfrm>
        </p:spPr>
        <p:txBody>
          <a:bodyPr>
            <a:normAutofit/>
          </a:bodyPr>
          <a:lstStyle>
            <a:lvl1pPr marL="342900" indent="-342900">
              <a:lnSpc>
                <a:spcPct val="100000"/>
              </a:lnSpc>
              <a:spcBef>
                <a:spcPts val="1200"/>
              </a:spcBef>
              <a:spcAft>
                <a:spcPts val="0"/>
              </a:spcAft>
              <a:buFont typeface="Wingdings" panose="05000000000000000000" pitchFamily="2" charset="2"/>
              <a:buChar char="§"/>
              <a:defRPr sz="2000"/>
            </a:lvl1pPr>
            <a:lvl2pPr marL="741363" indent="-285750">
              <a:lnSpc>
                <a:spcPct val="100000"/>
              </a:lnSpc>
              <a:spcBef>
                <a:spcPts val="0"/>
              </a:spcBef>
              <a:spcAft>
                <a:spcPts val="0"/>
              </a:spcAft>
              <a:buFont typeface="Arial" panose="020B0604020202020204" pitchFamily="34" charset="0"/>
              <a:buChar char="•"/>
              <a:defRPr sz="1800"/>
            </a:lvl2pPr>
            <a:lvl3pPr marL="741363" indent="-285750">
              <a:lnSpc>
                <a:spcPct val="100000"/>
              </a:lnSpc>
              <a:spcBef>
                <a:spcPts val="0"/>
              </a:spcBef>
              <a:spcAft>
                <a:spcPts val="0"/>
              </a:spcAft>
              <a:buFont typeface="Arial" panose="020B0604020202020204" pitchFamily="34" charset="0"/>
              <a:buChar char="•"/>
              <a:defRPr/>
            </a:lvl3pPr>
            <a:lvl4pPr marL="741363" indent="-285750">
              <a:lnSpc>
                <a:spcPct val="100000"/>
              </a:lnSpc>
              <a:spcBef>
                <a:spcPts val="0"/>
              </a:spcBef>
              <a:spcAft>
                <a:spcPts val="0"/>
              </a:spcAft>
              <a:buFont typeface="Arial" panose="020B0604020202020204" pitchFamily="34" charset="0"/>
              <a:buChar char="•"/>
              <a:defRPr/>
            </a:lvl4pPr>
            <a:lvl5pPr marL="741363" indent="-285750">
              <a:lnSpc>
                <a:spcPct val="100000"/>
              </a:lnSpc>
              <a:spcBef>
                <a:spcPts val="0"/>
              </a:spcBef>
              <a:spcAft>
                <a:spcPts val="0"/>
              </a:spcAft>
              <a:buFont typeface="Arial" panose="020B0604020202020204" pitchFamily="34" charset="0"/>
              <a:buChar char="•"/>
              <a:defRPr/>
            </a:lvl5pPr>
            <a:lvl6pPr marL="1157150" indent="-285750">
              <a:lnSpc>
                <a:spcPct val="100000"/>
              </a:lnSpc>
              <a:spcBef>
                <a:spcPts val="0"/>
              </a:spcBef>
              <a:spcAft>
                <a:spcPts val="0"/>
              </a:spcAft>
              <a:buFont typeface="Arial" panose="020B0604020202020204" pitchFamily="34" charset="0"/>
              <a:buChar char="•"/>
              <a:defRPr sz="1800"/>
            </a:lvl6pPr>
            <a:lvl7pPr marL="1482725" indent="-285750">
              <a:lnSpc>
                <a:spcPct val="100000"/>
              </a:lnSpc>
              <a:spcBef>
                <a:spcPts val="0"/>
              </a:spcBef>
              <a:spcAft>
                <a:spcPts val="0"/>
              </a:spcAft>
              <a:buFont typeface="Arial" panose="020B0604020202020204" pitchFamily="34" charset="0"/>
              <a:buChar char="•"/>
              <a:defRPr sz="1800"/>
            </a:lvl7pPr>
            <a:lvl8pPr marL="1771650" indent="-285750">
              <a:lnSpc>
                <a:spcPct val="100000"/>
              </a:lnSpc>
              <a:spcBef>
                <a:spcPts val="0"/>
              </a:spcBef>
              <a:spcAft>
                <a:spcPts val="0"/>
              </a:spcAft>
              <a:buFont typeface="Arial" panose="020B0604020202020204" pitchFamily="34" charset="0"/>
              <a:buChar char="•"/>
              <a:defRPr sz="1800"/>
            </a:lvl8pPr>
          </a:lstStyle>
          <a:p>
            <a:pPr lvl="0"/>
            <a:r>
              <a:rPr lang="en-US" dirty="0"/>
              <a:t>Click to edit Master text styles</a:t>
            </a:r>
          </a:p>
          <a:p>
            <a:pPr lvl="1"/>
            <a:r>
              <a:rPr lang="en-US" dirty="0"/>
              <a:t>Second level</a:t>
            </a:r>
          </a:p>
          <a:p>
            <a:pPr lvl="5"/>
            <a:r>
              <a:rPr lang="en-US" dirty="0"/>
              <a:t>Third level</a:t>
            </a:r>
          </a:p>
          <a:p>
            <a:pPr lvl="6"/>
            <a:r>
              <a:rPr lang="en-US" dirty="0"/>
              <a:t>Fourth level</a:t>
            </a:r>
          </a:p>
          <a:p>
            <a:pPr lvl="7"/>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10" name="TextBox 9">
            <a:extLst>
              <a:ext uri="{FF2B5EF4-FFF2-40B4-BE49-F238E27FC236}">
                <a16:creationId xmlns:a16="http://schemas.microsoft.com/office/drawing/2014/main" id="{D035B664-A5A2-49F3-98E3-89E9C3CBE6B6}"/>
              </a:ext>
            </a:extLst>
          </p:cNvPr>
          <p:cNvSpPr txBox="1"/>
          <p:nvPr userDrawn="1"/>
        </p:nvSpPr>
        <p:spPr>
          <a:xfrm>
            <a:off x="5239914" y="6488668"/>
            <a:ext cx="6973037" cy="369332"/>
          </a:xfrm>
          <a:prstGeom prst="rect">
            <a:avLst/>
          </a:prstGeom>
          <a:noFill/>
        </p:spPr>
        <p:txBody>
          <a:bodyPr wrap="square" rtlCol="0">
            <a:spAutoFit/>
          </a:bodyPr>
          <a:lstStyle/>
          <a:p>
            <a:pPr algn="r"/>
            <a:r>
              <a:rPr lang="en-US" dirty="0"/>
              <a:t>Passive Solar</a:t>
            </a:r>
          </a:p>
        </p:txBody>
      </p:sp>
    </p:spTree>
    <p:extLst>
      <p:ext uri="{BB962C8B-B14F-4D97-AF65-F5344CB8AC3E}">
        <p14:creationId xmlns:p14="http://schemas.microsoft.com/office/powerpoint/2010/main" val="42409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lvl1pPr marL="285750" indent="-285750">
              <a:lnSpc>
                <a:spcPct val="100000"/>
              </a:lnSpc>
              <a:spcBef>
                <a:spcPts val="1200"/>
              </a:spcBef>
              <a:spcAft>
                <a:spcPts val="0"/>
              </a:spcAft>
              <a:buClr>
                <a:schemeClr val="tx1"/>
              </a:buClr>
              <a:buFont typeface="Arial" panose="020B0604020202020204" pitchFamily="34" charset="0"/>
              <a:buChar char="•"/>
              <a:defRPr sz="2000"/>
            </a:lvl1pPr>
            <a:lvl2pPr marL="631825" indent="-182563">
              <a:lnSpc>
                <a:spcPct val="100000"/>
              </a:lnSpc>
              <a:spcBef>
                <a:spcPts val="0"/>
              </a:spcBef>
              <a:spcAft>
                <a:spcPts val="0"/>
              </a:spcAft>
              <a:defRPr/>
            </a:lvl2pPr>
            <a:lvl3pPr marL="860425" indent="-182563">
              <a:lnSpc>
                <a:spcPct val="100000"/>
              </a:lnSpc>
              <a:spcBef>
                <a:spcPts val="0"/>
              </a:spcBef>
              <a:spcAft>
                <a:spcPts val="0"/>
              </a:spcAft>
              <a:defRPr/>
            </a:lvl3pPr>
            <a:lvl4pPr marL="1143000" indent="-182563">
              <a:lnSpc>
                <a:spcPct val="100000"/>
              </a:lnSpc>
              <a:spcBef>
                <a:spcPts val="0"/>
              </a:spcBef>
              <a:spcAft>
                <a:spcPts val="0"/>
              </a:spcAft>
              <a:defRPr/>
            </a:lvl4pPr>
            <a:lvl5pPr marL="1371600" indent="-182563">
              <a:lnSpc>
                <a:spcPct val="100000"/>
              </a:lnSpc>
              <a:spcBef>
                <a:spcPts val="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6459785"/>
            <a:ext cx="2472271" cy="365125"/>
          </a:xfrm>
        </p:spPr>
        <p:txBody>
          <a:bodyPr/>
          <a:lstStyle/>
          <a:p>
            <a:r>
              <a:rPr lang="en-US" dirty="0"/>
              <a:t>© 2017/2018</a:t>
            </a:r>
          </a:p>
        </p:txBody>
      </p:sp>
      <p:sp>
        <p:nvSpPr>
          <p:cNvPr id="6" name="Slide Number Placeholder 5"/>
          <p:cNvSpPr>
            <a:spLocks noGrp="1"/>
          </p:cNvSpPr>
          <p:nvPr>
            <p:ph type="sldNum" sz="quarter" idx="12"/>
          </p:nvPr>
        </p:nvSpPr>
        <p:spPr>
          <a:xfrm>
            <a:off x="10804227" y="6459785"/>
            <a:ext cx="1312025" cy="365125"/>
          </a:xfrm>
        </p:spPr>
        <p:txBody>
          <a:bodyPr/>
          <a:lstStyle/>
          <a:p>
            <a:fld id="{6113E31D-E2AB-40D1-8B51-AFA5AFEF393A}" type="slidenum">
              <a:rPr lang="en-US" dirty="0"/>
              <a:t>‹#›</a:t>
            </a:fld>
            <a:endParaRPr lang="en-US" dirty="0"/>
          </a:p>
        </p:txBody>
      </p:sp>
    </p:spTree>
    <p:extLst>
      <p:ext uri="{BB962C8B-B14F-4D97-AF65-F5344CB8AC3E}">
        <p14:creationId xmlns:p14="http://schemas.microsoft.com/office/powerpoint/2010/main" val="32361111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98602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339108"/>
            <a:ext cx="10058400" cy="4529986"/>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3/6/2019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275836"/>
            <a:ext cx="996696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453083"/>
      </p:ext>
    </p:extLst>
  </p:cSld>
  <p:clrMap bg1="lt1" tx1="dk1" bg2="lt2" tx2="dk2" accent1="accent1" accent2="accent2" accent3="accent3" accent4="accent4" accent5="accent5" accent6="accent6" hlink="hlink" folHlink="folHlink"/>
  <p:sldLayoutIdLst>
    <p:sldLayoutId id="2147483662" r:id="rId1"/>
    <p:sldLayoutId id="2147483673" r:id="rId2"/>
    <p:sldLayoutId id="2147483682" r:id="rId3"/>
  </p:sldLayoutIdLst>
  <p:hf sldNum="0" hdr="0" ftr="0" dt="0"/>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0"/>
        </a:spcBef>
        <a:spcAft>
          <a:spcPts val="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Passive Solar</a:t>
            </a:r>
          </a:p>
        </p:txBody>
      </p:sp>
      <p:sp>
        <p:nvSpPr>
          <p:cNvPr id="3" name="Subtitle 2"/>
          <p:cNvSpPr>
            <a:spLocks noGrp="1"/>
          </p:cNvSpPr>
          <p:nvPr>
            <p:ph type="subTitle" idx="1"/>
          </p:nvPr>
        </p:nvSpPr>
        <p:spPr>
          <a:xfrm>
            <a:off x="1097280" y="4507379"/>
            <a:ext cx="10058400" cy="1143000"/>
          </a:xfrm>
        </p:spPr>
        <p:txBody>
          <a:bodyPr/>
          <a:lstStyle/>
          <a:p>
            <a:r>
              <a:rPr lang="en-US" dirty="0"/>
              <a:t>passive solar </a:t>
            </a:r>
          </a:p>
        </p:txBody>
      </p:sp>
      <p:pic>
        <p:nvPicPr>
          <p:cNvPr id="4" name="Shape 98"/>
          <p:cNvPicPr preferRelativeResize="0"/>
          <p:nvPr/>
        </p:nvPicPr>
        <p:blipFill rotWithShape="1">
          <a:blip r:embed="rId3">
            <a:alphaModFix/>
          </a:blip>
          <a:srcRect/>
          <a:stretch/>
        </p:blipFill>
        <p:spPr>
          <a:xfrm>
            <a:off x="11099802" y="6487113"/>
            <a:ext cx="938213" cy="344486"/>
          </a:xfrm>
          <a:prstGeom prst="rect">
            <a:avLst/>
          </a:prstGeom>
          <a:noFill/>
          <a:ln>
            <a:noFill/>
          </a:ln>
        </p:spPr>
      </p:pic>
      <p:sp>
        <p:nvSpPr>
          <p:cNvPr id="5" name="Shape 99"/>
          <p:cNvSpPr txBox="1"/>
          <p:nvPr/>
        </p:nvSpPr>
        <p:spPr>
          <a:xfrm>
            <a:off x="7596554" y="6374478"/>
            <a:ext cx="3305908" cy="442607"/>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r>
              <a:rPr lang="en-US" sz="1000" b="0" i="1" u="none" strike="noStrike" cap="none" baseline="0" dirty="0">
                <a:solidFill>
                  <a:srgbClr val="FFFFFF"/>
                </a:solidFill>
                <a:latin typeface="Arial"/>
                <a:ea typeface="Arial"/>
                <a:cs typeface="Arial"/>
                <a:sym typeface="Arial"/>
              </a:rPr>
              <a:t>Except where otherwise noted these materials </a:t>
            </a:r>
            <a:br>
              <a:rPr lang="en-US" sz="1000" b="0" i="1" u="none" strike="noStrike" cap="none" baseline="0" dirty="0">
                <a:solidFill>
                  <a:srgbClr val="FFFFFF"/>
                </a:solidFill>
                <a:latin typeface="Arial"/>
                <a:ea typeface="Arial"/>
                <a:cs typeface="Arial"/>
                <a:sym typeface="Arial"/>
              </a:rPr>
            </a:br>
            <a:r>
              <a:rPr lang="en-US" sz="1000" b="0" i="1" u="none" strike="noStrike" cap="none" baseline="0" dirty="0">
                <a:solidFill>
                  <a:srgbClr val="FFFFFF"/>
                </a:solidFill>
                <a:latin typeface="Arial"/>
                <a:ea typeface="Arial"/>
                <a:cs typeface="Arial"/>
                <a:sym typeface="Arial"/>
              </a:rPr>
              <a:t>are licensed Creative Commons Attribution 4.0 (CC BY)</a:t>
            </a:r>
          </a:p>
        </p:txBody>
      </p:sp>
    </p:spTree>
    <p:extLst>
      <p:ext uri="{BB962C8B-B14F-4D97-AF65-F5344CB8AC3E}">
        <p14:creationId xmlns:p14="http://schemas.microsoft.com/office/powerpoint/2010/main" val="2804714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Heat-Absorbing Surface and Thermal Mass</a:t>
            </a:r>
            <a:endParaRPr lang="en-US" dirty="0"/>
          </a:p>
        </p:txBody>
      </p:sp>
      <p:sp>
        <p:nvSpPr>
          <p:cNvPr id="6" name="Content Placeholder 5"/>
          <p:cNvSpPr>
            <a:spLocks noGrp="1"/>
          </p:cNvSpPr>
          <p:nvPr>
            <p:ph idx="1"/>
          </p:nvPr>
        </p:nvSpPr>
        <p:spPr>
          <a:xfrm>
            <a:off x="4176146" y="21554"/>
            <a:ext cx="7511350" cy="6027618"/>
          </a:xfrm>
        </p:spPr>
        <p:txBody>
          <a:bodyPr/>
          <a:lstStyle/>
          <a:p>
            <a:r>
              <a:rPr lang="en-US" dirty="0"/>
              <a:t>Heat-absorbing surface</a:t>
            </a:r>
          </a:p>
          <a:p>
            <a:pPr lvl="1">
              <a:spcBef>
                <a:spcPts val="600"/>
              </a:spcBef>
            </a:pPr>
            <a:r>
              <a:rPr lang="en-US" sz="2000" dirty="0"/>
              <a:t>Surface the sunlight hits after it has passed through aperture</a:t>
            </a:r>
          </a:p>
          <a:p>
            <a:pPr lvl="1">
              <a:spcBef>
                <a:spcPts val="600"/>
              </a:spcBef>
            </a:pPr>
            <a:r>
              <a:rPr lang="en-US" sz="2000" dirty="0"/>
              <a:t>Dark-colored surfaces perform better by preventing sunlight from reflecting back out the aperture.</a:t>
            </a:r>
          </a:p>
          <a:p>
            <a:pPr lvl="1">
              <a:spcBef>
                <a:spcPts val="600"/>
              </a:spcBef>
            </a:pPr>
            <a:r>
              <a:rPr lang="en-US" sz="2000" dirty="0"/>
              <a:t>The floor surface could be tile or a dark paint.</a:t>
            </a:r>
          </a:p>
          <a:p>
            <a:pPr lvl="1">
              <a:spcBef>
                <a:spcPts val="600"/>
              </a:spcBef>
            </a:pPr>
            <a:r>
              <a:rPr lang="en-US" sz="2000" dirty="0"/>
              <a:t>Surface of a barrel possibly holding water</a:t>
            </a:r>
          </a:p>
          <a:p>
            <a:r>
              <a:rPr lang="en-US" dirty="0"/>
              <a:t>Thermal mass</a:t>
            </a:r>
          </a:p>
          <a:p>
            <a:pPr lvl="1">
              <a:spcBef>
                <a:spcPts val="600"/>
              </a:spcBef>
            </a:pPr>
            <a:r>
              <a:rPr lang="en-US" sz="2000" dirty="0"/>
              <a:t>Allows radiant heat collected during the day to be stored and released gradually at night</a:t>
            </a:r>
          </a:p>
          <a:p>
            <a:pPr lvl="1">
              <a:spcBef>
                <a:spcPts val="600"/>
              </a:spcBef>
            </a:pPr>
            <a:r>
              <a:rPr lang="en-US" sz="2000" dirty="0"/>
              <a:t>The amount of thermal mass required depends on the required amount of heat that needs to be absorbed </a:t>
            </a:r>
            <a:r>
              <a:rPr lang="en-US" sz="2000" dirty="0" smtClean="0"/>
              <a:t>                                during </a:t>
            </a:r>
            <a:r>
              <a:rPr lang="en-US" sz="2000" dirty="0"/>
              <a:t>the day and the length of time to </a:t>
            </a:r>
            <a:r>
              <a:rPr lang="en-US" sz="2000" dirty="0" smtClean="0"/>
              <a:t>                                disperse</a:t>
            </a:r>
            <a:r>
              <a:rPr lang="en-US" sz="2000" dirty="0"/>
              <a:t>.</a:t>
            </a:r>
          </a:p>
          <a:p>
            <a:pPr lvl="1">
              <a:spcBef>
                <a:spcPts val="600"/>
              </a:spcBef>
            </a:pPr>
            <a:r>
              <a:rPr lang="en-US" sz="2000" dirty="0"/>
              <a:t>Barrel of water (Water has </a:t>
            </a:r>
            <a:r>
              <a:rPr lang="en-US" sz="2000" dirty="0" smtClean="0"/>
              <a:t>highest                                                    specific </a:t>
            </a:r>
            <a:r>
              <a:rPr lang="en-US" sz="2000" dirty="0"/>
              <a:t/>
            </a:r>
            <a:br>
              <a:rPr lang="en-US" sz="2000" dirty="0"/>
            </a:br>
            <a:r>
              <a:rPr lang="en-US" sz="2000" dirty="0"/>
              <a:t>heat of 1)</a:t>
            </a:r>
          </a:p>
          <a:p>
            <a:endParaRPr lang="en-US" dirty="0"/>
          </a:p>
        </p:txBody>
      </p:sp>
      <p:sp>
        <p:nvSpPr>
          <p:cNvPr id="9" name="TextBox 8">
            <a:extLst>
              <a:ext uri="{FF2B5EF4-FFF2-40B4-BE49-F238E27FC236}">
                <a16:creationId xmlns:a16="http://schemas.microsoft.com/office/drawing/2014/main" id="{11DAF026-0CD9-664E-AEF4-04AD71E8493B}"/>
              </a:ext>
            </a:extLst>
          </p:cNvPr>
          <p:cNvSpPr txBox="1"/>
          <p:nvPr/>
        </p:nvSpPr>
        <p:spPr>
          <a:xfrm>
            <a:off x="6473952" y="6421722"/>
            <a:ext cx="2150988" cy="461665"/>
          </a:xfrm>
          <a:prstGeom prst="rect">
            <a:avLst/>
          </a:prstGeom>
          <a:noFill/>
        </p:spPr>
        <p:txBody>
          <a:bodyPr wrap="square" rtlCol="0">
            <a:spAutoFit/>
          </a:bodyPr>
          <a:lstStyle/>
          <a:p>
            <a:r>
              <a:rPr lang="en-US" sz="800" smtClean="0"/>
              <a:t>Louisiana </a:t>
            </a:r>
            <a:r>
              <a:rPr lang="en-US" sz="800" dirty="0" smtClean="0"/>
              <a:t>DNR [Public domain]. </a:t>
            </a:r>
            <a:r>
              <a:rPr lang="en-US" sz="800" dirty="0"/>
              <a:t>Retrieved from http://www.dnr.louisiana.gov/assets/TAD/education/ECEP/drafting/c/c.htm</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5295" y="4888992"/>
            <a:ext cx="2496286" cy="1581498"/>
          </a:xfrm>
          <a:prstGeom prst="rect">
            <a:avLst/>
          </a:prstGeom>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2677" t="2667" r="3305"/>
          <a:stretch/>
        </p:blipFill>
        <p:spPr>
          <a:xfrm>
            <a:off x="9494599" y="3730752"/>
            <a:ext cx="2601620" cy="2373978"/>
          </a:xfrm>
          <a:prstGeom prst="rect">
            <a:avLst/>
          </a:prstGeom>
        </p:spPr>
      </p:pic>
      <p:sp>
        <p:nvSpPr>
          <p:cNvPr id="7" name="TextBox 6"/>
          <p:cNvSpPr txBox="1"/>
          <p:nvPr/>
        </p:nvSpPr>
        <p:spPr>
          <a:xfrm>
            <a:off x="8923059" y="6096001"/>
            <a:ext cx="3295079" cy="461665"/>
          </a:xfrm>
          <a:prstGeom prst="rect">
            <a:avLst/>
          </a:prstGeom>
          <a:noFill/>
        </p:spPr>
        <p:txBody>
          <a:bodyPr wrap="square" rtlCol="0">
            <a:spAutoFit/>
          </a:bodyPr>
          <a:lstStyle/>
          <a:p>
            <a:r>
              <a:rPr lang="en-US" sz="800" dirty="0"/>
              <a:t>Figure by MIT </a:t>
            </a:r>
            <a:r>
              <a:rPr lang="en-US" sz="800" dirty="0" err="1" smtClean="0"/>
              <a:t>OpenCourseWare</a:t>
            </a:r>
            <a:r>
              <a:rPr lang="en-US" sz="800" dirty="0"/>
              <a:t> </a:t>
            </a:r>
            <a:r>
              <a:rPr lang="en-US" sz="800" dirty="0" smtClean="0"/>
              <a:t>[CC BY NC SA 2.0]. Retrieved </a:t>
            </a:r>
            <a:r>
              <a:rPr lang="en-US" sz="800" dirty="0"/>
              <a:t>from https://www.flickr.com/photos/mitopencourseware/3360395236/in/album-72157615376527602/</a:t>
            </a:r>
          </a:p>
        </p:txBody>
      </p:sp>
    </p:spTree>
    <p:extLst>
      <p:ext uri="{BB962C8B-B14F-4D97-AF65-F5344CB8AC3E}">
        <p14:creationId xmlns:p14="http://schemas.microsoft.com/office/powerpoint/2010/main" val="1436074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Heat Distribution</a:t>
            </a:r>
            <a:endParaRPr lang="en-US" dirty="0"/>
          </a:p>
        </p:txBody>
      </p:sp>
      <p:sp>
        <p:nvSpPr>
          <p:cNvPr id="3" name="Content Placeholder 2"/>
          <p:cNvSpPr>
            <a:spLocks noGrp="1"/>
          </p:cNvSpPr>
          <p:nvPr>
            <p:ph idx="1"/>
          </p:nvPr>
        </p:nvSpPr>
        <p:spPr/>
        <p:txBody>
          <a:bodyPr/>
          <a:lstStyle/>
          <a:p>
            <a:r>
              <a:rPr lang="en-US" dirty="0"/>
              <a:t>An effective design requires a means to deliver heat evenly throughout the house. This is accomplished by:</a:t>
            </a:r>
          </a:p>
          <a:p>
            <a:pPr lvl="3"/>
            <a:r>
              <a:rPr lang="en-US" sz="2000" dirty="0"/>
              <a:t>Radiation from warmed surfaces</a:t>
            </a:r>
          </a:p>
          <a:p>
            <a:pPr lvl="3"/>
            <a:r>
              <a:rPr lang="en-US" sz="2000" dirty="0"/>
              <a:t>Convective air movements through windows, doors or vents</a:t>
            </a:r>
          </a:p>
          <a:p>
            <a:pPr lvl="3"/>
            <a:r>
              <a:rPr lang="en-US" sz="2000" dirty="0"/>
              <a:t>Directly by conduction across materials</a:t>
            </a:r>
          </a:p>
          <a:p>
            <a:r>
              <a:rPr lang="en-US" dirty="0"/>
              <a:t>A true passive design would incorporate an open floor plan relying on natural conduction, convection and radiation.</a:t>
            </a:r>
          </a:p>
          <a:p>
            <a:r>
              <a:rPr lang="en-US" dirty="0"/>
              <a:t>Buildings with many isolated rooms rely on mechanical means for even heat distribution.</a:t>
            </a:r>
          </a:p>
        </p:txBody>
      </p:sp>
      <p:sp>
        <p:nvSpPr>
          <p:cNvPr id="6" name="TextBox 5">
            <a:extLst>
              <a:ext uri="{FF2B5EF4-FFF2-40B4-BE49-F238E27FC236}">
                <a16:creationId xmlns:a16="http://schemas.microsoft.com/office/drawing/2014/main" id="{151CCBF5-18DD-B04F-843B-27E5C1C7E2F2}"/>
              </a:ext>
            </a:extLst>
          </p:cNvPr>
          <p:cNvSpPr txBox="1"/>
          <p:nvPr/>
        </p:nvSpPr>
        <p:spPr>
          <a:xfrm>
            <a:off x="7400543" y="6158900"/>
            <a:ext cx="4152709" cy="338554"/>
          </a:xfrm>
          <a:prstGeom prst="rect">
            <a:avLst/>
          </a:prstGeom>
          <a:noFill/>
        </p:spPr>
        <p:txBody>
          <a:bodyPr wrap="square" rtlCol="0">
            <a:spAutoFit/>
          </a:bodyPr>
          <a:lstStyle/>
          <a:p>
            <a:r>
              <a:rPr lang="en-US" sz="800" dirty="0" smtClean="0"/>
              <a:t>Department of Energy [Public </a:t>
            </a:r>
            <a:r>
              <a:rPr lang="en-US" sz="800" dirty="0"/>
              <a:t>domain</a:t>
            </a:r>
            <a:r>
              <a:rPr lang="en-US" sz="800" dirty="0" smtClean="0"/>
              <a:t>]. </a:t>
            </a:r>
            <a:r>
              <a:rPr lang="en-US" sz="800" dirty="0"/>
              <a:t>Retrieved from https://commons.wikimedia.org/wiki/File:Illust_passive_solar_d1.gif</a:t>
            </a:r>
            <a:endParaRPr lang="en-US" sz="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0544" y="3291395"/>
            <a:ext cx="4152709" cy="2811866"/>
          </a:xfrm>
          <a:prstGeom prst="rect">
            <a:avLst/>
          </a:prstGeom>
        </p:spPr>
      </p:pic>
    </p:spTree>
    <p:extLst>
      <p:ext uri="{BB962C8B-B14F-4D97-AF65-F5344CB8AC3E}">
        <p14:creationId xmlns:p14="http://schemas.microsoft.com/office/powerpoint/2010/main" val="543261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Mechanisms</a:t>
            </a:r>
          </a:p>
        </p:txBody>
      </p:sp>
      <p:sp>
        <p:nvSpPr>
          <p:cNvPr id="3" name="Content Placeholder 2"/>
          <p:cNvSpPr>
            <a:spLocks noGrp="1"/>
          </p:cNvSpPr>
          <p:nvPr>
            <p:ph idx="1"/>
          </p:nvPr>
        </p:nvSpPr>
        <p:spPr/>
        <p:txBody>
          <a:bodyPr/>
          <a:lstStyle/>
          <a:p>
            <a:pPr marL="0" indent="-14415">
              <a:buNone/>
            </a:pPr>
            <a:r>
              <a:rPr lang="en-US" dirty="0"/>
              <a:t>Control mechanisms regulate when and how much solar energy enters a structure.</a:t>
            </a:r>
          </a:p>
          <a:p>
            <a:pPr marL="328485">
              <a:buClrTx/>
              <a:buFont typeface="+mj-lt"/>
              <a:buAutoNum type="arabicPeriod"/>
            </a:pPr>
            <a:r>
              <a:rPr lang="en-US" dirty="0"/>
              <a:t>The most common mechanisms in passive design are awnings and roof eaves.</a:t>
            </a:r>
          </a:p>
          <a:p>
            <a:pPr marL="328485">
              <a:buClrTx/>
              <a:buFont typeface="+mj-lt"/>
              <a:buAutoNum type="arabicPeriod"/>
            </a:pPr>
            <a:r>
              <a:rPr lang="en-US" dirty="0"/>
              <a:t>The size of the windows and geometry of the eaves and awnings determine when sunlight enters.</a:t>
            </a:r>
          </a:p>
          <a:p>
            <a:pPr marL="328485">
              <a:buClrTx/>
              <a:buFont typeface="+mj-lt"/>
              <a:buAutoNum type="arabicPeriod"/>
            </a:pPr>
            <a:r>
              <a:rPr lang="en-US" dirty="0"/>
              <a:t>Awnings work well because they can be positioned in the winter to let sun in and repositioned in the summer.</a:t>
            </a:r>
          </a:p>
          <a:p>
            <a:pPr marL="328485">
              <a:buClrTx/>
              <a:buFont typeface="+mj-lt"/>
              <a:buAutoNum type="arabicPeriod"/>
            </a:pPr>
            <a:r>
              <a:rPr lang="en-US" dirty="0"/>
              <a:t>Deciduous trees positioned to block sun</a:t>
            </a:r>
          </a:p>
          <a:p>
            <a:pPr marL="328485">
              <a:buClrTx/>
              <a:buFont typeface="+mj-lt"/>
              <a:buAutoNum type="arabicPeriod"/>
            </a:pPr>
            <a:r>
              <a:rPr lang="en-US" dirty="0"/>
              <a:t>Window coverings in cold climates </a:t>
            </a:r>
            <a:br>
              <a:rPr lang="en-US" dirty="0"/>
            </a:br>
            <a:r>
              <a:rPr lang="en-US" dirty="0"/>
              <a:t>require the shade on the inside </a:t>
            </a:r>
            <a:br>
              <a:rPr lang="en-US" dirty="0"/>
            </a:br>
            <a:r>
              <a:rPr lang="en-US" dirty="0"/>
              <a:t>and in warm climates require </a:t>
            </a:r>
            <a:br>
              <a:rPr lang="en-US" dirty="0"/>
            </a:br>
            <a:r>
              <a:rPr lang="en-US" dirty="0"/>
              <a:t>the shade on the outside.</a:t>
            </a:r>
          </a:p>
        </p:txBody>
      </p:sp>
      <p:sp>
        <p:nvSpPr>
          <p:cNvPr id="10" name="TextBox 9">
            <a:extLst>
              <a:ext uri="{FF2B5EF4-FFF2-40B4-BE49-F238E27FC236}">
                <a16:creationId xmlns:a16="http://schemas.microsoft.com/office/drawing/2014/main" id="{E2031AD5-F60C-3D44-8420-F6F91930B52F}"/>
              </a:ext>
            </a:extLst>
          </p:cNvPr>
          <p:cNvSpPr txBox="1"/>
          <p:nvPr/>
        </p:nvSpPr>
        <p:spPr>
          <a:xfrm>
            <a:off x="9664226" y="6445431"/>
            <a:ext cx="426720" cy="276999"/>
          </a:xfrm>
          <a:prstGeom prst="rect">
            <a:avLst/>
          </a:prstGeom>
          <a:noFill/>
        </p:spPr>
        <p:txBody>
          <a:bodyPr wrap="none" rtlCol="0">
            <a:spAutoFit/>
          </a:bodyPr>
          <a:lstStyle/>
          <a:p>
            <a:r>
              <a:rPr lang="en-US" sz="1200" dirty="0"/>
              <a:t>[ 8 ]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1688" y="3704653"/>
            <a:ext cx="3632554" cy="1781747"/>
          </a:xfrm>
          <a:prstGeom prst="rect">
            <a:avLst/>
          </a:prstGeom>
        </p:spPr>
      </p:pic>
      <p:sp>
        <p:nvSpPr>
          <p:cNvPr id="5" name="TextBox 4"/>
          <p:cNvSpPr txBox="1"/>
          <p:nvPr/>
        </p:nvSpPr>
        <p:spPr>
          <a:xfrm>
            <a:off x="7595616" y="5474208"/>
            <a:ext cx="4596384" cy="215444"/>
          </a:xfrm>
          <a:prstGeom prst="rect">
            <a:avLst/>
          </a:prstGeom>
          <a:noFill/>
        </p:spPr>
        <p:txBody>
          <a:bodyPr wrap="square" rtlCol="0">
            <a:spAutoFit/>
          </a:bodyPr>
          <a:lstStyle/>
          <a:p>
            <a:r>
              <a:rPr lang="en-US" sz="800" dirty="0" smtClean="0"/>
              <a:t>D.P. Stern. NASA [Public domain]. </a:t>
            </a:r>
            <a:r>
              <a:rPr lang="en-US" sz="800" dirty="0"/>
              <a:t>Retrieved from https://www-spof.gsfc.nasa.gov/stargaze/Ssky.htm</a:t>
            </a:r>
          </a:p>
        </p:txBody>
      </p:sp>
    </p:spTree>
    <p:extLst>
      <p:ext uri="{BB962C8B-B14F-4D97-AF65-F5344CB8AC3E}">
        <p14:creationId xmlns:p14="http://schemas.microsoft.com/office/powerpoint/2010/main" val="537187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Direct Gain</a:t>
            </a:r>
            <a:endParaRPr lang="en-US" dirty="0"/>
          </a:p>
        </p:txBody>
      </p:sp>
      <p:sp>
        <p:nvSpPr>
          <p:cNvPr id="3" name="Content Placeholder 2"/>
          <p:cNvSpPr>
            <a:spLocks noGrp="1"/>
          </p:cNvSpPr>
          <p:nvPr>
            <p:ph idx="1"/>
          </p:nvPr>
        </p:nvSpPr>
        <p:spPr>
          <a:xfrm>
            <a:off x="4176146" y="277586"/>
            <a:ext cx="7511350" cy="6027618"/>
          </a:xfrm>
        </p:spPr>
        <p:txBody>
          <a:bodyPr/>
          <a:lstStyle/>
          <a:p>
            <a:r>
              <a:rPr lang="en-US" dirty="0"/>
              <a:t>The most common and simplest type of passive solar design system</a:t>
            </a:r>
          </a:p>
          <a:p>
            <a:r>
              <a:rPr lang="en-US" dirty="0"/>
              <a:t>South-facing windows are most practical in cold climates, incorporated with good glazing. </a:t>
            </a:r>
          </a:p>
          <a:p>
            <a:r>
              <a:rPr lang="en-US" dirty="0"/>
              <a:t>Thermal mass should be at a minimum of 5 times greater than aperture.</a:t>
            </a:r>
          </a:p>
          <a:p>
            <a:r>
              <a:rPr lang="en-US" dirty="0"/>
              <a:t>Thermal mass is decided in design process and cannot be estimated.</a:t>
            </a:r>
          </a:p>
          <a:p>
            <a:r>
              <a:rPr lang="en-US" dirty="0"/>
              <a:t>If the floor is the primary thermal mass, it should be dark in color while walls and ceilings are light in color. The floor will absorb; whereas, the walls </a:t>
            </a:r>
            <a:br>
              <a:rPr lang="en-US" dirty="0"/>
            </a:br>
            <a:r>
              <a:rPr lang="en-US" dirty="0"/>
              <a:t>will reflect.</a:t>
            </a:r>
          </a:p>
          <a:p>
            <a:r>
              <a:rPr lang="en-US" dirty="0"/>
              <a:t>If walls are used for </a:t>
            </a:r>
            <a:br>
              <a:rPr lang="en-US" dirty="0"/>
            </a:br>
            <a:r>
              <a:rPr lang="en-US" dirty="0"/>
              <a:t>storage, then they should </a:t>
            </a:r>
            <a:br>
              <a:rPr lang="en-US" dirty="0"/>
            </a:br>
            <a:r>
              <a:rPr lang="en-US" dirty="0"/>
              <a:t>be a dark color.</a:t>
            </a:r>
          </a:p>
          <a:p>
            <a:pPr lvl="2"/>
            <a:endParaRPr lang="en-US" dirty="0"/>
          </a:p>
          <a:p>
            <a:pPr lvl="2"/>
            <a:endParaRPr lang="en-US" dirty="0"/>
          </a:p>
          <a:p>
            <a:pPr lvl="2"/>
            <a:endParaRPr lang="en-US" dirty="0"/>
          </a:p>
          <a:p>
            <a:pPr lvl="2"/>
            <a:endParaRPr lang="en-US" dirty="0"/>
          </a:p>
        </p:txBody>
      </p:sp>
      <p:sp>
        <p:nvSpPr>
          <p:cNvPr id="5" name="TextBox 4"/>
          <p:cNvSpPr txBox="1"/>
          <p:nvPr/>
        </p:nvSpPr>
        <p:spPr>
          <a:xfrm>
            <a:off x="6376417" y="6315456"/>
            <a:ext cx="5834182" cy="215444"/>
          </a:xfrm>
          <a:prstGeom prst="rect">
            <a:avLst/>
          </a:prstGeom>
          <a:noFill/>
        </p:spPr>
        <p:txBody>
          <a:bodyPr wrap="square" rtlCol="0">
            <a:spAutoFit/>
          </a:bodyPr>
          <a:lstStyle/>
          <a:p>
            <a:r>
              <a:rPr lang="en-US" sz="800" dirty="0"/>
              <a:t>Figure by MIT </a:t>
            </a:r>
            <a:r>
              <a:rPr lang="en-US" sz="800" dirty="0" err="1" smtClean="0"/>
              <a:t>OpenCourseWare</a:t>
            </a:r>
            <a:r>
              <a:rPr lang="en-US" sz="800" dirty="0" smtClean="0"/>
              <a:t> [CC BY NC SA 2.0]. Retrieved </a:t>
            </a:r>
            <a:r>
              <a:rPr lang="en-US" sz="800" dirty="0"/>
              <a:t>from https://www.flickr.com/photos/mitopencourseware/3359470269</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1428" y="3392147"/>
            <a:ext cx="4459890" cy="2978404"/>
          </a:xfrm>
          <a:prstGeom prst="rect">
            <a:avLst/>
          </a:prstGeom>
        </p:spPr>
      </p:pic>
    </p:spTree>
    <p:extLst>
      <p:ext uri="{BB962C8B-B14F-4D97-AF65-F5344CB8AC3E}">
        <p14:creationId xmlns:p14="http://schemas.microsoft.com/office/powerpoint/2010/main" val="1370526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Indirect Gain Systems</a:t>
            </a:r>
            <a:endParaRPr lang="en-US" dirty="0"/>
          </a:p>
        </p:txBody>
      </p:sp>
      <p:sp>
        <p:nvSpPr>
          <p:cNvPr id="3" name="Content Placeholder 2"/>
          <p:cNvSpPr>
            <a:spLocks noGrp="1"/>
          </p:cNvSpPr>
          <p:nvPr>
            <p:ph idx="1"/>
          </p:nvPr>
        </p:nvSpPr>
        <p:spPr>
          <a:xfrm>
            <a:off x="4176146" y="119090"/>
            <a:ext cx="7511350" cy="6027618"/>
          </a:xfrm>
        </p:spPr>
        <p:txBody>
          <a:bodyPr/>
          <a:lstStyle/>
          <a:p>
            <a:r>
              <a:rPr lang="en-US" dirty="0"/>
              <a:t>Heat an exterior surface to the living space and use natural forms of heat transfer to maintain temperature. These systems include thermal storage walls and thermosiphon.</a:t>
            </a:r>
          </a:p>
          <a:p>
            <a:r>
              <a:rPr lang="en-US" dirty="0"/>
              <a:t>Thermal storage walls (</a:t>
            </a:r>
            <a:r>
              <a:rPr lang="en-US" dirty="0" err="1"/>
              <a:t>Trombe</a:t>
            </a:r>
            <a:r>
              <a:rPr lang="en-US" dirty="0"/>
              <a:t> wall)</a:t>
            </a:r>
          </a:p>
          <a:p>
            <a:pPr lvl="1">
              <a:spcBef>
                <a:spcPts val="600"/>
              </a:spcBef>
            </a:pPr>
            <a:r>
              <a:rPr lang="en-US" dirty="0"/>
              <a:t>Thickness and conductivity of the wall is critical: It must be massive enough to absorb and sufficiently conductive.</a:t>
            </a:r>
          </a:p>
          <a:p>
            <a:pPr lvl="1">
              <a:spcBef>
                <a:spcPts val="600"/>
              </a:spcBef>
            </a:pPr>
            <a:r>
              <a:rPr lang="en-US" dirty="0"/>
              <a:t>Composed of concrete, adobe or other masonry products</a:t>
            </a:r>
          </a:p>
          <a:p>
            <a:pPr lvl="1">
              <a:spcBef>
                <a:spcPts val="600"/>
              </a:spcBef>
            </a:pPr>
            <a:r>
              <a:rPr lang="en-US" dirty="0"/>
              <a:t>Selective coatings on </a:t>
            </a:r>
            <a:r>
              <a:rPr lang="en-US" dirty="0" err="1"/>
              <a:t>trombe</a:t>
            </a:r>
            <a:r>
              <a:rPr lang="en-US" dirty="0"/>
              <a:t> can improve solar absorption.</a:t>
            </a:r>
          </a:p>
          <a:p>
            <a:pPr lvl="1">
              <a:spcBef>
                <a:spcPts val="600"/>
              </a:spcBef>
            </a:pPr>
            <a:r>
              <a:rPr lang="en-US" dirty="0"/>
              <a:t>The wall will prevent the sunlight from directly illuminating the room.</a:t>
            </a:r>
          </a:p>
          <a:p>
            <a:pPr lvl="1">
              <a:spcBef>
                <a:spcPts val="600"/>
              </a:spcBef>
            </a:pPr>
            <a:r>
              <a:rPr lang="en-US" dirty="0"/>
              <a:t>Most effective in climates </a:t>
            </a:r>
            <a:br>
              <a:rPr lang="en-US" dirty="0"/>
            </a:br>
            <a:r>
              <a:rPr lang="en-US" dirty="0"/>
              <a:t>where it has daily sunlight </a:t>
            </a:r>
            <a:br>
              <a:rPr lang="en-US" dirty="0"/>
            </a:br>
            <a:r>
              <a:rPr lang="en-US" dirty="0"/>
              <a:t>(desert)</a:t>
            </a:r>
          </a:p>
        </p:txBody>
      </p:sp>
      <p:sp>
        <p:nvSpPr>
          <p:cNvPr id="6" name="TextBox 5">
            <a:extLst>
              <a:ext uri="{FF2B5EF4-FFF2-40B4-BE49-F238E27FC236}">
                <a16:creationId xmlns:a16="http://schemas.microsoft.com/office/drawing/2014/main" id="{124009D1-74A1-724E-934C-3314C3F52488}"/>
              </a:ext>
            </a:extLst>
          </p:cNvPr>
          <p:cNvSpPr txBox="1"/>
          <p:nvPr/>
        </p:nvSpPr>
        <p:spPr>
          <a:xfrm>
            <a:off x="7388352" y="6396335"/>
            <a:ext cx="3438145" cy="461665"/>
          </a:xfrm>
          <a:prstGeom prst="rect">
            <a:avLst/>
          </a:prstGeom>
          <a:noFill/>
        </p:spPr>
        <p:txBody>
          <a:bodyPr wrap="square" rtlCol="0">
            <a:spAutoFit/>
          </a:bodyPr>
          <a:lstStyle/>
          <a:p>
            <a:r>
              <a:rPr lang="en-US" sz="800" dirty="0"/>
              <a:t>Figure by MIT </a:t>
            </a:r>
            <a:r>
              <a:rPr lang="en-US" sz="800" dirty="0" err="1" smtClean="0"/>
              <a:t>OpenCourseWare</a:t>
            </a:r>
            <a:r>
              <a:rPr lang="en-US" sz="800" dirty="0" smtClean="0"/>
              <a:t> [CC BY NC SA 2.0]. </a:t>
            </a:r>
            <a:r>
              <a:rPr lang="en-US" sz="800" dirty="0"/>
              <a:t>Retrieved from https://www.flickr.com/photos/mitopencourseware/3359628993/in/album-72157615376527602/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75624" y="3328470"/>
            <a:ext cx="3023108" cy="3042081"/>
          </a:xfrm>
          <a:prstGeom prst="rect">
            <a:avLst/>
          </a:prstGeom>
        </p:spPr>
      </p:pic>
    </p:spTree>
    <p:extLst>
      <p:ext uri="{BB962C8B-B14F-4D97-AF65-F5344CB8AC3E}">
        <p14:creationId xmlns:p14="http://schemas.microsoft.com/office/powerpoint/2010/main" val="1294168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Thermosiphons</a:t>
            </a:r>
          </a:p>
        </p:txBody>
      </p:sp>
      <p:sp>
        <p:nvSpPr>
          <p:cNvPr id="3" name="Content Placeholder 2"/>
          <p:cNvSpPr>
            <a:spLocks noGrp="1"/>
          </p:cNvSpPr>
          <p:nvPr>
            <p:ph idx="1"/>
          </p:nvPr>
        </p:nvSpPr>
        <p:spPr/>
        <p:txBody>
          <a:bodyPr/>
          <a:lstStyle/>
          <a:p>
            <a:r>
              <a:rPr lang="en-US" dirty="0"/>
              <a:t>A form of indirect gain that relies on sunlight and natural convection to move air without mechanical assistance</a:t>
            </a:r>
          </a:p>
          <a:p>
            <a:r>
              <a:rPr lang="en-US" dirty="0"/>
              <a:t>Can either warm or cool depending on the system</a:t>
            </a:r>
          </a:p>
          <a:p>
            <a:r>
              <a:rPr lang="en-US" dirty="0"/>
              <a:t>Solar energy heats an absorbing surface that will warm the surrounding air.  The hot air rises, drawing in cold air and creating a convective loop.</a:t>
            </a:r>
          </a:p>
          <a:p>
            <a:r>
              <a:rPr lang="en-US" dirty="0"/>
              <a:t>A closed loop system draws cool air from a building, warms it, and returns it to the building.</a:t>
            </a:r>
          </a:p>
          <a:p>
            <a:r>
              <a:rPr lang="en-US" dirty="0"/>
              <a:t>An open loop system draws air from the </a:t>
            </a:r>
            <a:br>
              <a:rPr lang="en-US" dirty="0"/>
            </a:br>
            <a:r>
              <a:rPr lang="en-US" dirty="0"/>
              <a:t>exterior; a solar chimney would operate </a:t>
            </a:r>
            <a:br>
              <a:rPr lang="en-US" dirty="0"/>
            </a:br>
            <a:r>
              <a:rPr lang="en-US" dirty="0"/>
              <a:t>on this premise.</a:t>
            </a:r>
          </a:p>
          <a:p>
            <a:pPr marL="455613" lvl="2" indent="0">
              <a:buNone/>
            </a:pPr>
            <a:endParaRPr lang="en-US" dirty="0"/>
          </a:p>
        </p:txBody>
      </p:sp>
      <p:sp>
        <p:nvSpPr>
          <p:cNvPr id="7" name="TextBox 6"/>
          <p:cNvSpPr txBox="1"/>
          <p:nvPr/>
        </p:nvSpPr>
        <p:spPr>
          <a:xfrm>
            <a:off x="9227832" y="3009474"/>
            <a:ext cx="2570127" cy="369332"/>
          </a:xfrm>
          <a:prstGeom prst="rect">
            <a:avLst/>
          </a:prstGeom>
          <a:noFill/>
        </p:spPr>
        <p:txBody>
          <a:bodyPr wrap="none" rtlCol="0">
            <a:spAutoFit/>
          </a:bodyPr>
          <a:lstStyle/>
          <a:p>
            <a:r>
              <a:rPr lang="en-US" dirty="0"/>
              <a:t>Open Loop solar chimney</a:t>
            </a:r>
          </a:p>
        </p:txBody>
      </p:sp>
      <p:sp>
        <p:nvSpPr>
          <p:cNvPr id="11" name="TextBox 10">
            <a:extLst>
              <a:ext uri="{FF2B5EF4-FFF2-40B4-BE49-F238E27FC236}">
                <a16:creationId xmlns:a16="http://schemas.microsoft.com/office/drawing/2014/main" id="{8ECE8AD6-9301-2F4B-8610-7F23DC27897A}"/>
              </a:ext>
            </a:extLst>
          </p:cNvPr>
          <p:cNvSpPr txBox="1"/>
          <p:nvPr/>
        </p:nvSpPr>
        <p:spPr>
          <a:xfrm rot="10800000" flipV="1">
            <a:off x="9236888" y="5640921"/>
            <a:ext cx="2990628" cy="338554"/>
          </a:xfrm>
          <a:prstGeom prst="rect">
            <a:avLst/>
          </a:prstGeom>
          <a:noFill/>
        </p:spPr>
        <p:txBody>
          <a:bodyPr wrap="square" rtlCol="0">
            <a:spAutoFit/>
          </a:bodyPr>
          <a:lstStyle/>
          <a:p>
            <a:r>
              <a:rPr lang="en-US" sz="800" dirty="0" err="1"/>
              <a:t>Shypoetess</a:t>
            </a:r>
            <a:r>
              <a:rPr lang="en-US" sz="800" dirty="0"/>
              <a:t> [CC BY-SA </a:t>
            </a:r>
            <a:r>
              <a:rPr lang="en-US" sz="800" dirty="0" smtClean="0"/>
              <a:t>3.0]. </a:t>
            </a:r>
            <a:r>
              <a:rPr lang="en-US" sz="800" dirty="0"/>
              <a:t>Retrieved from https://commons.wikimedia.org/wiki/File:Solar_chimney-en.svg</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27832" y="3378806"/>
            <a:ext cx="2752092" cy="2295202"/>
          </a:xfrm>
          <a:prstGeom prst="rect">
            <a:avLst/>
          </a:prstGeom>
        </p:spPr>
      </p:pic>
    </p:spTree>
    <p:extLst>
      <p:ext uri="{BB962C8B-B14F-4D97-AF65-F5344CB8AC3E}">
        <p14:creationId xmlns:p14="http://schemas.microsoft.com/office/powerpoint/2010/main" val="560182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Sunspaces</a:t>
            </a:r>
            <a:endParaRPr lang="en-US" dirty="0"/>
          </a:p>
        </p:txBody>
      </p:sp>
      <p:sp>
        <p:nvSpPr>
          <p:cNvPr id="3" name="Content Placeholder 2"/>
          <p:cNvSpPr>
            <a:spLocks noGrp="1"/>
          </p:cNvSpPr>
          <p:nvPr>
            <p:ph idx="1"/>
          </p:nvPr>
        </p:nvSpPr>
        <p:spPr/>
        <p:txBody>
          <a:bodyPr/>
          <a:lstStyle/>
          <a:p>
            <a:r>
              <a:rPr lang="en-US" dirty="0"/>
              <a:t>Some spaces combine direct gain and indirect gain systems. </a:t>
            </a:r>
          </a:p>
          <a:p>
            <a:r>
              <a:rPr lang="en-US" dirty="0"/>
              <a:t>These may be referred to as isolated systems since they are able to function independently.</a:t>
            </a:r>
          </a:p>
          <a:p>
            <a:r>
              <a:rPr lang="en-US" dirty="0"/>
              <a:t>The sun directly heats a space through southern exposures.</a:t>
            </a:r>
          </a:p>
          <a:p>
            <a:r>
              <a:rPr lang="en-US" dirty="0"/>
              <a:t>The space shares its warmth either by conduction, utilizing a wall or convective currents.</a:t>
            </a:r>
          </a:p>
          <a:p>
            <a:r>
              <a:rPr lang="en-US" dirty="0"/>
              <a:t>Thermal mass or barrels of water help to moderate temperature swings.</a:t>
            </a:r>
          </a:p>
          <a:p>
            <a:r>
              <a:rPr lang="en-US" dirty="0"/>
              <a:t>Due to the construction of rooms, the </a:t>
            </a:r>
            <a:br>
              <a:rPr lang="en-US" dirty="0"/>
            </a:br>
            <a:r>
              <a:rPr lang="en-US" dirty="0"/>
              <a:t>structure will experience large </a:t>
            </a:r>
            <a:br>
              <a:rPr lang="en-US" dirty="0"/>
            </a:br>
            <a:r>
              <a:rPr lang="en-US" dirty="0"/>
              <a:t>temperature swings from day to </a:t>
            </a:r>
            <a:br>
              <a:rPr lang="en-US" dirty="0"/>
            </a:br>
            <a:r>
              <a:rPr lang="en-US" dirty="0"/>
              <a:t>night. Control may be as simple as </a:t>
            </a:r>
            <a:br>
              <a:rPr lang="en-US" dirty="0"/>
            </a:br>
            <a:r>
              <a:rPr lang="en-US" dirty="0"/>
              <a:t>closing a door.</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2677" t="2667" r="3305"/>
          <a:stretch/>
        </p:blipFill>
        <p:spPr>
          <a:xfrm>
            <a:off x="8461248" y="3088200"/>
            <a:ext cx="3525485" cy="3217004"/>
          </a:xfrm>
          <a:prstGeom prst="rect">
            <a:avLst/>
          </a:prstGeom>
        </p:spPr>
      </p:pic>
      <p:sp>
        <p:nvSpPr>
          <p:cNvPr id="7" name="TextBox 6"/>
          <p:cNvSpPr txBox="1"/>
          <p:nvPr/>
        </p:nvSpPr>
        <p:spPr>
          <a:xfrm>
            <a:off x="8569491" y="6254497"/>
            <a:ext cx="3295079" cy="461665"/>
          </a:xfrm>
          <a:prstGeom prst="rect">
            <a:avLst/>
          </a:prstGeom>
          <a:noFill/>
        </p:spPr>
        <p:txBody>
          <a:bodyPr wrap="square" rtlCol="0">
            <a:spAutoFit/>
          </a:bodyPr>
          <a:lstStyle/>
          <a:p>
            <a:r>
              <a:rPr lang="en-US" sz="800" dirty="0"/>
              <a:t>Figure by MIT </a:t>
            </a:r>
            <a:r>
              <a:rPr lang="en-US" sz="800" dirty="0" err="1" smtClean="0"/>
              <a:t>OpenCourseWare</a:t>
            </a:r>
            <a:r>
              <a:rPr lang="en-US" sz="800" dirty="0"/>
              <a:t> </a:t>
            </a:r>
            <a:r>
              <a:rPr lang="en-US" sz="800" dirty="0" smtClean="0"/>
              <a:t>[CC BY NC SA 2.0]. Retrieved </a:t>
            </a:r>
            <a:r>
              <a:rPr lang="en-US" sz="800" dirty="0"/>
              <a:t>from https://www.flickr.com/photos/mitopencourseware/3360395236/in/album-72157615376527602/</a:t>
            </a:r>
          </a:p>
        </p:txBody>
      </p:sp>
    </p:spTree>
    <p:extLst>
      <p:ext uri="{BB962C8B-B14F-4D97-AF65-F5344CB8AC3E}">
        <p14:creationId xmlns:p14="http://schemas.microsoft.com/office/powerpoint/2010/main" val="164284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Conclusions</a:t>
            </a:r>
            <a:endParaRPr lang="en-US" dirty="0"/>
          </a:p>
        </p:txBody>
      </p:sp>
      <p:sp>
        <p:nvSpPr>
          <p:cNvPr id="3" name="Content Placeholder 2"/>
          <p:cNvSpPr>
            <a:spLocks noGrp="1"/>
          </p:cNvSpPr>
          <p:nvPr>
            <p:ph idx="1"/>
          </p:nvPr>
        </p:nvSpPr>
        <p:spPr/>
        <p:txBody>
          <a:bodyPr/>
          <a:lstStyle/>
          <a:p>
            <a:pPr marL="0" indent="0">
              <a:buNone/>
            </a:pPr>
            <a:r>
              <a:rPr lang="en-US" dirty="0"/>
              <a:t>Upon completion of this unit, students should be able to</a:t>
            </a:r>
          </a:p>
          <a:p>
            <a:r>
              <a:rPr lang="en-US" dirty="0"/>
              <a:t>Discuss and define components of a passive solar design</a:t>
            </a:r>
          </a:p>
          <a:p>
            <a:r>
              <a:rPr lang="en-US" dirty="0"/>
              <a:t>Define the seasonal sun path around the sun</a:t>
            </a:r>
          </a:p>
          <a:p>
            <a:r>
              <a:rPr lang="en-US" dirty="0"/>
              <a:t>Understand the importance of sun altitude when designing</a:t>
            </a:r>
          </a:p>
          <a:p>
            <a:r>
              <a:rPr lang="en-US" dirty="0"/>
              <a:t>Identify the five components of design and provide examples</a:t>
            </a:r>
          </a:p>
          <a:p>
            <a:r>
              <a:rPr lang="en-US" dirty="0"/>
              <a:t>Define indirect, direct, thermosiphon, and sunspaces</a:t>
            </a:r>
          </a:p>
          <a:p>
            <a:r>
              <a:rPr lang="en-US" dirty="0"/>
              <a:t>Provide examples of indirect, </a:t>
            </a:r>
            <a:br>
              <a:rPr lang="en-US" dirty="0"/>
            </a:br>
            <a:r>
              <a:rPr lang="en-US" dirty="0"/>
              <a:t>direct, thermosiphon, and </a:t>
            </a:r>
            <a:br>
              <a:rPr lang="en-US" dirty="0"/>
            </a:br>
            <a:r>
              <a:rPr lang="en-US" dirty="0"/>
              <a:t>sunspaces and explain how </a:t>
            </a:r>
            <a:br>
              <a:rPr lang="en-US" dirty="0"/>
            </a:br>
            <a:r>
              <a:rPr lang="en-US" dirty="0"/>
              <a:t>they operate</a:t>
            </a:r>
          </a:p>
          <a:p>
            <a:pPr lvl="2"/>
            <a:endParaRPr lang="en-US" dirty="0"/>
          </a:p>
          <a:p>
            <a:pPr lvl="2"/>
            <a:endParaRPr lang="en-US" dirty="0"/>
          </a:p>
          <a:p>
            <a:pPr lvl="2"/>
            <a:endParaRPr lang="en-US" dirty="0"/>
          </a:p>
        </p:txBody>
      </p:sp>
      <p:sp>
        <p:nvSpPr>
          <p:cNvPr id="4" name="TextBox 3"/>
          <p:cNvSpPr txBox="1"/>
          <p:nvPr/>
        </p:nvSpPr>
        <p:spPr>
          <a:xfrm>
            <a:off x="127320" y="5984438"/>
            <a:ext cx="3796496" cy="861774"/>
          </a:xfrm>
          <a:prstGeom prst="rect">
            <a:avLst/>
          </a:prstGeom>
          <a:noFill/>
        </p:spPr>
        <p:txBody>
          <a:bodyPr wrap="square" rtlCol="0">
            <a:spAutoFit/>
          </a:bodyPr>
          <a:lstStyle/>
          <a:p>
            <a:r>
              <a:rPr lang="en-US" sz="1000" dirty="0"/>
              <a:t>“This presentation was prepared by Northeast Iowa Community College under award EG-17-004 from the Iowa Energy Center. Any opinions, findings, and conclusions or recommendations expressed in this material are those of the author(s) and do not necessarily reflect the views of the Iowa Energy Center.”</a:t>
            </a:r>
          </a:p>
        </p:txBody>
      </p:sp>
    </p:spTree>
    <p:extLst>
      <p:ext uri="{BB962C8B-B14F-4D97-AF65-F5344CB8AC3E}">
        <p14:creationId xmlns:p14="http://schemas.microsoft.com/office/powerpoint/2010/main" val="1612836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endParaRPr lang="en-US" dirty="0"/>
          </a:p>
        </p:txBody>
      </p:sp>
      <p:sp>
        <p:nvSpPr>
          <p:cNvPr id="3" name="Content Placeholder 2"/>
          <p:cNvSpPr>
            <a:spLocks noGrp="1"/>
          </p:cNvSpPr>
          <p:nvPr>
            <p:ph idx="1"/>
          </p:nvPr>
        </p:nvSpPr>
        <p:spPr/>
        <p:txBody>
          <a:bodyPr/>
          <a:lstStyle/>
          <a:p>
            <a:pPr marL="0" indent="0">
              <a:buNone/>
            </a:pPr>
            <a:r>
              <a:rPr lang="en-US" dirty="0"/>
              <a:t>The objective of this unit is to present the student with some basic terms relating to passive solar and design components. Upon completion, the student will have an understanding of the following: </a:t>
            </a:r>
          </a:p>
          <a:p>
            <a:r>
              <a:rPr lang="en-US" dirty="0"/>
              <a:t>Passive solar design</a:t>
            </a:r>
          </a:p>
          <a:p>
            <a:r>
              <a:rPr lang="en-US" dirty="0"/>
              <a:t>Seasonal sun paths</a:t>
            </a:r>
          </a:p>
          <a:p>
            <a:r>
              <a:rPr lang="en-US" dirty="0"/>
              <a:t>Sun altitudes</a:t>
            </a:r>
          </a:p>
          <a:p>
            <a:r>
              <a:rPr lang="en-US" dirty="0"/>
              <a:t>Benefits of passive solar</a:t>
            </a:r>
          </a:p>
          <a:p>
            <a:r>
              <a:rPr lang="en-US" dirty="0"/>
              <a:t>Passive design elements</a:t>
            </a:r>
          </a:p>
          <a:p>
            <a:r>
              <a:rPr lang="en-US" dirty="0"/>
              <a:t>Direct, indirect and sunspaces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51672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Passive Solar Design</a:t>
            </a:r>
          </a:p>
        </p:txBody>
      </p:sp>
      <p:sp>
        <p:nvSpPr>
          <p:cNvPr id="3" name="Content Placeholder 2"/>
          <p:cNvSpPr>
            <a:spLocks noGrp="1"/>
          </p:cNvSpPr>
          <p:nvPr>
            <p:ph idx="1"/>
          </p:nvPr>
        </p:nvSpPr>
        <p:spPr/>
        <p:txBody>
          <a:bodyPr>
            <a:normAutofit/>
          </a:bodyPr>
          <a:lstStyle/>
          <a:p>
            <a:r>
              <a:rPr lang="en-US" dirty="0"/>
              <a:t>Passive solar design uses seasonal changes in the path of the sun to create structures that are heated by natural means.</a:t>
            </a:r>
          </a:p>
          <a:p>
            <a:pPr>
              <a:buFont typeface="Arial" charset="0"/>
              <a:buChar char="•"/>
            </a:pPr>
            <a:r>
              <a:rPr lang="en-US" dirty="0"/>
              <a:t>The earth rotates once each day about an axis that is tilted 23.5° with respect to its orbit around the sun.</a:t>
            </a:r>
          </a:p>
          <a:p>
            <a:pPr>
              <a:buFont typeface="Arial" charset="0"/>
              <a:buChar char="•"/>
            </a:pPr>
            <a:r>
              <a:rPr lang="en-US" dirty="0"/>
              <a:t>The direction of tilt remains fixed as the earth moves, thus changing the earth’s orientation with respect to the sun.</a:t>
            </a:r>
          </a:p>
          <a:p>
            <a:pPr>
              <a:buFont typeface="Arial" charset="0"/>
              <a:buChar char="•"/>
            </a:pPr>
            <a:r>
              <a:rPr lang="en-US" dirty="0"/>
              <a:t>The </a:t>
            </a:r>
            <a:r>
              <a:rPr lang="en-US" dirty="0">
                <a:solidFill>
                  <a:schemeClr val="tx1"/>
                </a:solidFill>
              </a:rPr>
              <a:t>direction and tilt are </a:t>
            </a:r>
            <a:r>
              <a:rPr lang="en-US" dirty="0"/>
              <a:t>what creates seasons. When the hemisphere is tilted towards the sun, the days are longer and warmer. When the hemisphere is tilted away from the sun, the days are shorter and colder.</a:t>
            </a:r>
          </a:p>
          <a:p>
            <a:pPr lvl="1">
              <a:buFont typeface="Arial" charset="0"/>
              <a:buChar char="•"/>
            </a:pPr>
            <a:r>
              <a:rPr lang="en-US" sz="2000" dirty="0"/>
              <a:t>The hemisphere tilted toward the sun experiences summer.</a:t>
            </a:r>
          </a:p>
          <a:p>
            <a:pPr lvl="1">
              <a:buFont typeface="Arial" charset="0"/>
              <a:buChar char="•"/>
            </a:pPr>
            <a:r>
              <a:rPr lang="en-US" sz="2000" dirty="0"/>
              <a:t>The hemisphere tilted away from the sun experiences winter.</a:t>
            </a:r>
          </a:p>
          <a:p>
            <a:pPr lvl="1">
              <a:buFont typeface="Arial" charset="0"/>
              <a:buChar char="•"/>
            </a:pPr>
            <a:r>
              <a:rPr lang="en-US" sz="2000" dirty="0"/>
              <a:t>The seasons spring and fall occur when tilt is parallel to the orbital direction.</a:t>
            </a:r>
          </a:p>
          <a:p>
            <a:pPr lvl="2">
              <a:buFont typeface="Arial" charset="0"/>
              <a:buChar char="•"/>
            </a:pPr>
            <a:r>
              <a:rPr lang="en-US" sz="2000" dirty="0"/>
              <a:t>Spring and fall equinoxes occur when  there is no hemisphere tilt toward or away from the sun.</a:t>
            </a:r>
          </a:p>
        </p:txBody>
      </p:sp>
    </p:spTree>
    <p:extLst>
      <p:ext uri="{BB962C8B-B14F-4D97-AF65-F5344CB8AC3E}">
        <p14:creationId xmlns:p14="http://schemas.microsoft.com/office/powerpoint/2010/main" val="967100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Seasonal Sun Paths</a:t>
            </a:r>
          </a:p>
        </p:txBody>
      </p:sp>
      <p:sp>
        <p:nvSpPr>
          <p:cNvPr id="3" name="Content Placeholder 2"/>
          <p:cNvSpPr>
            <a:spLocks noGrp="1"/>
          </p:cNvSpPr>
          <p:nvPr>
            <p:ph idx="1"/>
          </p:nvPr>
        </p:nvSpPr>
        <p:spPr/>
        <p:txBody>
          <a:bodyPr/>
          <a:lstStyle/>
          <a:p>
            <a:endParaRPr lang="en-US" dirty="0"/>
          </a:p>
          <a:p>
            <a:pPr lvl="1"/>
            <a:endParaRPr lang="en-US" dirty="0"/>
          </a:p>
          <a:p>
            <a:endParaRPr lang="en-US" dirty="0"/>
          </a:p>
        </p:txBody>
      </p:sp>
      <p:sp>
        <p:nvSpPr>
          <p:cNvPr id="6" name="TextBox 5"/>
          <p:cNvSpPr txBox="1"/>
          <p:nvPr/>
        </p:nvSpPr>
        <p:spPr>
          <a:xfrm>
            <a:off x="5249161" y="5260184"/>
            <a:ext cx="6345429" cy="215444"/>
          </a:xfrm>
          <a:prstGeom prst="rect">
            <a:avLst/>
          </a:prstGeom>
          <a:noFill/>
        </p:spPr>
        <p:txBody>
          <a:bodyPr wrap="square" rtlCol="0">
            <a:spAutoFit/>
          </a:bodyPr>
          <a:lstStyle/>
          <a:p>
            <a:r>
              <a:rPr lang="en-US" sz="800" dirty="0" err="1" smtClean="0"/>
              <a:t>Rhcastilhos</a:t>
            </a:r>
            <a:r>
              <a:rPr lang="en-US" sz="800" dirty="0" smtClean="0"/>
              <a:t> [Public domain]. Retrieved </a:t>
            </a:r>
            <a:r>
              <a:rPr lang="en-US" sz="800" dirty="0"/>
              <a:t>from https://en.wikipedia.org/wiki/File:Seasons.svg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8330" y="890016"/>
            <a:ext cx="6345429" cy="4055349"/>
          </a:xfrm>
          <a:prstGeom prst="rect">
            <a:avLst/>
          </a:prstGeom>
        </p:spPr>
      </p:pic>
    </p:spTree>
    <p:extLst>
      <p:ext uri="{BB962C8B-B14F-4D97-AF65-F5344CB8AC3E}">
        <p14:creationId xmlns:p14="http://schemas.microsoft.com/office/powerpoint/2010/main" val="2075707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Building Design Benefits from Knowing the Altitude of the Sun</a:t>
            </a:r>
          </a:p>
        </p:txBody>
      </p:sp>
      <p:sp>
        <p:nvSpPr>
          <p:cNvPr id="5" name="TextBox 4"/>
          <p:cNvSpPr txBox="1"/>
          <p:nvPr/>
        </p:nvSpPr>
        <p:spPr>
          <a:xfrm>
            <a:off x="8645619" y="612476"/>
            <a:ext cx="3299493" cy="1323439"/>
          </a:xfrm>
          <a:prstGeom prst="rect">
            <a:avLst/>
          </a:prstGeom>
          <a:noFill/>
        </p:spPr>
        <p:txBody>
          <a:bodyPr wrap="square" rtlCol="0">
            <a:spAutoFit/>
          </a:bodyPr>
          <a:lstStyle/>
          <a:p>
            <a:r>
              <a:rPr lang="en-US" sz="2000" dirty="0"/>
              <a:t>The winter sun is relatively low in the sky, and light comes almost entirely from the south.</a:t>
            </a:r>
          </a:p>
        </p:txBody>
      </p:sp>
      <p:sp>
        <p:nvSpPr>
          <p:cNvPr id="7" name="Rectangle 6"/>
          <p:cNvSpPr/>
          <p:nvPr/>
        </p:nvSpPr>
        <p:spPr>
          <a:xfrm>
            <a:off x="6827520" y="6315464"/>
            <a:ext cx="4706112" cy="215444"/>
          </a:xfrm>
          <a:prstGeom prst="rect">
            <a:avLst/>
          </a:prstGeom>
        </p:spPr>
        <p:txBody>
          <a:bodyPr wrap="square">
            <a:spAutoFit/>
          </a:bodyPr>
          <a:lstStyle/>
          <a:p>
            <a:r>
              <a:rPr lang="en-US" sz="800" dirty="0" smtClean="0"/>
              <a:t>USGS [Public domain]. </a:t>
            </a:r>
            <a:r>
              <a:rPr lang="en-US" sz="800" dirty="0"/>
              <a:t>Retrieved from https://landsat.usgs.gov/landsat-7-data-users-handbook-section-5</a:t>
            </a:r>
          </a:p>
        </p:txBody>
      </p:sp>
      <p:sp>
        <p:nvSpPr>
          <p:cNvPr id="12" name="TextBox 11">
            <a:extLst>
              <a:ext uri="{FF2B5EF4-FFF2-40B4-BE49-F238E27FC236}">
                <a16:creationId xmlns:a16="http://schemas.microsoft.com/office/drawing/2014/main" id="{CA7798E1-E320-6E4A-997F-EA053ABB249B}"/>
              </a:ext>
            </a:extLst>
          </p:cNvPr>
          <p:cNvSpPr txBox="1"/>
          <p:nvPr/>
        </p:nvSpPr>
        <p:spPr>
          <a:xfrm>
            <a:off x="4155567" y="2950464"/>
            <a:ext cx="4976241" cy="215444"/>
          </a:xfrm>
          <a:prstGeom prst="rect">
            <a:avLst/>
          </a:prstGeom>
          <a:noFill/>
        </p:spPr>
        <p:txBody>
          <a:bodyPr wrap="square" rtlCol="0">
            <a:spAutoFit/>
          </a:bodyPr>
          <a:lstStyle/>
          <a:p>
            <a:r>
              <a:rPr lang="en-US" sz="800" dirty="0" smtClean="0"/>
              <a:t>D.P. Stern. NASA [Public domain]. </a:t>
            </a:r>
            <a:r>
              <a:rPr lang="en-US" sz="800" dirty="0"/>
              <a:t>Retrieved from https://www-spof.gsfc.nasa.gov/stargaze/Ssky.htm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4063" y="344359"/>
            <a:ext cx="4331556" cy="2686661"/>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3136" y="3144017"/>
            <a:ext cx="5141976" cy="3188025"/>
          </a:xfrm>
          <a:prstGeom prst="rect">
            <a:avLst/>
          </a:prstGeom>
        </p:spPr>
      </p:pic>
    </p:spTree>
    <p:extLst>
      <p:ext uri="{BB962C8B-B14F-4D97-AF65-F5344CB8AC3E}">
        <p14:creationId xmlns:p14="http://schemas.microsoft.com/office/powerpoint/2010/main" val="1824136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Passive Solar Design</a:t>
            </a:r>
          </a:p>
        </p:txBody>
      </p:sp>
      <p:sp>
        <p:nvSpPr>
          <p:cNvPr id="3" name="Content Placeholder 2"/>
          <p:cNvSpPr>
            <a:spLocks noGrp="1"/>
          </p:cNvSpPr>
          <p:nvPr>
            <p:ph idx="1"/>
          </p:nvPr>
        </p:nvSpPr>
        <p:spPr/>
        <p:txBody>
          <a:bodyPr>
            <a:normAutofit/>
          </a:bodyPr>
          <a:lstStyle/>
          <a:p>
            <a:r>
              <a:rPr lang="en-US" dirty="0"/>
              <a:t>Best known for capturing the warmth of the sun in the winter months and preventing unwanted heat gain in the summer.</a:t>
            </a:r>
          </a:p>
          <a:p>
            <a:r>
              <a:rPr lang="en-US" dirty="0"/>
              <a:t>Can help cool buildings in the summer by establishing sun-induced ventilation</a:t>
            </a:r>
          </a:p>
          <a:p>
            <a:r>
              <a:rPr lang="en-US" dirty="0"/>
              <a:t>Provides the ability to reduce energy use, which in turn will reduce the impact on the environment</a:t>
            </a:r>
          </a:p>
          <a:p>
            <a:pPr lvl="1"/>
            <a:r>
              <a:rPr lang="en-US" sz="2000" dirty="0"/>
              <a:t>Will allow for smaller heating, ventilation and cooling units</a:t>
            </a:r>
          </a:p>
          <a:p>
            <a:pPr lvl="1"/>
            <a:r>
              <a:rPr lang="en-US" sz="2000" dirty="0"/>
              <a:t>Provides some insurance against spikes in utility costs</a:t>
            </a:r>
          </a:p>
          <a:p>
            <a:pPr lvl="1"/>
            <a:r>
              <a:rPr lang="en-US" sz="2000" dirty="0"/>
              <a:t>Reduces lighting needs and costs</a:t>
            </a:r>
          </a:p>
        </p:txBody>
      </p:sp>
    </p:spTree>
    <p:extLst>
      <p:ext uri="{BB962C8B-B14F-4D97-AF65-F5344CB8AC3E}">
        <p14:creationId xmlns:p14="http://schemas.microsoft.com/office/powerpoint/2010/main" val="583884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5760" y="3382693"/>
            <a:ext cx="4116360" cy="2911056"/>
          </a:xfrm>
          <a:prstGeom prst="rect">
            <a:avLst/>
          </a:prstGeom>
        </p:spPr>
      </p:pic>
      <p:sp>
        <p:nvSpPr>
          <p:cNvPr id="2" name="Title 1"/>
          <p:cNvSpPr>
            <a:spLocks noGrp="1"/>
          </p:cNvSpPr>
          <p:nvPr>
            <p:ph type="title"/>
          </p:nvPr>
        </p:nvSpPr>
        <p:spPr/>
        <p:txBody>
          <a:bodyPr/>
          <a:lstStyle/>
          <a:p>
            <a:r>
              <a:rPr lang="en-US" dirty="0"/>
              <a:t>Passive Solar Design Parameters</a:t>
            </a:r>
          </a:p>
        </p:txBody>
      </p:sp>
      <p:sp>
        <p:nvSpPr>
          <p:cNvPr id="3" name="Content Placeholder 2"/>
          <p:cNvSpPr>
            <a:spLocks noGrp="1"/>
          </p:cNvSpPr>
          <p:nvPr>
            <p:ph idx="1"/>
          </p:nvPr>
        </p:nvSpPr>
        <p:spPr>
          <a:xfrm>
            <a:off x="4241172" y="136437"/>
            <a:ext cx="7348133" cy="6027618"/>
          </a:xfrm>
        </p:spPr>
        <p:txBody>
          <a:bodyPr/>
          <a:lstStyle/>
          <a:p>
            <a:pPr marL="457200" indent="-457200">
              <a:buClrTx/>
              <a:buFont typeface="+mj-lt"/>
              <a:buAutoNum type="arabicPeriod"/>
            </a:pPr>
            <a:r>
              <a:rPr lang="en-US" dirty="0"/>
              <a:t>Site specific</a:t>
            </a:r>
          </a:p>
          <a:p>
            <a:pPr marL="457200" indent="-457200">
              <a:buClrTx/>
              <a:buFont typeface="+mj-lt"/>
              <a:buAutoNum type="arabicPeriod"/>
            </a:pPr>
            <a:r>
              <a:rPr lang="en-US" dirty="0"/>
              <a:t>Adapted to local climate</a:t>
            </a:r>
          </a:p>
          <a:p>
            <a:pPr marL="457200" indent="-457200">
              <a:buClrTx/>
              <a:buFont typeface="+mj-lt"/>
              <a:buAutoNum type="arabicPeriod"/>
            </a:pPr>
            <a:r>
              <a:rPr lang="en-US" dirty="0"/>
              <a:t>Southern orientation of the glazing </a:t>
            </a:r>
            <a:r>
              <a:rPr lang="en-US" dirty="0">
                <a:solidFill>
                  <a:schemeClr val="tx1"/>
                </a:solidFill>
              </a:rPr>
              <a:t>will promote heat gain </a:t>
            </a:r>
            <a:r>
              <a:rPr lang="en-US" dirty="0"/>
              <a:t>in winter months for cold climates.</a:t>
            </a:r>
          </a:p>
          <a:p>
            <a:pPr marL="457200" indent="-457200">
              <a:buClrTx/>
              <a:buFont typeface="+mj-lt"/>
              <a:buAutoNum type="arabicPeriod"/>
            </a:pPr>
            <a:r>
              <a:rPr lang="en-US" dirty="0"/>
              <a:t>North-facing glazing and ample ventilation for warmer climates along with being well-insulated to deter heat gain</a:t>
            </a:r>
          </a:p>
          <a:p>
            <a:pPr marL="457200" indent="-457200">
              <a:buClrTx/>
              <a:buFont typeface="+mj-lt"/>
              <a:buAutoNum type="arabicPeriod"/>
            </a:pPr>
            <a:r>
              <a:rPr lang="en-US" dirty="0">
                <a:solidFill>
                  <a:schemeClr val="tx1"/>
                </a:solidFill>
              </a:rPr>
              <a:t>Ability to collect and store heat</a:t>
            </a:r>
          </a:p>
          <a:p>
            <a:pPr marL="457200" indent="-457200">
              <a:buClrTx/>
              <a:buFont typeface="+mj-lt"/>
              <a:buAutoNum type="arabicPeriod"/>
            </a:pPr>
            <a:r>
              <a:rPr lang="en-US" dirty="0"/>
              <a:t>Properly manage sun entering the building</a:t>
            </a:r>
          </a:p>
        </p:txBody>
      </p:sp>
      <p:sp>
        <p:nvSpPr>
          <p:cNvPr id="4" name="TextBox 3"/>
          <p:cNvSpPr txBox="1"/>
          <p:nvPr/>
        </p:nvSpPr>
        <p:spPr>
          <a:xfrm>
            <a:off x="7900416" y="6167442"/>
            <a:ext cx="4437888" cy="215444"/>
          </a:xfrm>
          <a:prstGeom prst="rect">
            <a:avLst/>
          </a:prstGeom>
          <a:noFill/>
        </p:spPr>
        <p:txBody>
          <a:bodyPr wrap="square" rtlCol="0">
            <a:spAutoFit/>
          </a:bodyPr>
          <a:lstStyle/>
          <a:p>
            <a:r>
              <a:rPr lang="en-US" sz="800" dirty="0" smtClean="0"/>
              <a:t>City of Santa Fe [Public domain]. </a:t>
            </a:r>
            <a:r>
              <a:rPr lang="en-US" sz="800" dirty="0"/>
              <a:t>Retrieved from https://www.santafenm.gov/passive_solar</a:t>
            </a:r>
          </a:p>
        </p:txBody>
      </p:sp>
    </p:spTree>
    <p:extLst>
      <p:ext uri="{BB962C8B-B14F-4D97-AF65-F5344CB8AC3E}">
        <p14:creationId xmlns:p14="http://schemas.microsoft.com/office/powerpoint/2010/main" val="1960075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Passive Solar Design Elements</a:t>
            </a:r>
          </a:p>
        </p:txBody>
      </p:sp>
      <p:graphicFrame>
        <p:nvGraphicFramePr>
          <p:cNvPr id="5" name="Table 4"/>
          <p:cNvGraphicFramePr>
            <a:graphicFrameLocks noGrp="1"/>
          </p:cNvGraphicFramePr>
          <p:nvPr>
            <p:extLst>
              <p:ext uri="{D42A27DB-BD31-4B8C-83A1-F6EECF244321}">
                <p14:modId xmlns:p14="http://schemas.microsoft.com/office/powerpoint/2010/main" val="2425819516"/>
              </p:ext>
            </p:extLst>
          </p:nvPr>
        </p:nvGraphicFramePr>
        <p:xfrm>
          <a:off x="4352423" y="447818"/>
          <a:ext cx="7391400" cy="4995623"/>
        </p:xfrm>
        <a:graphic>
          <a:graphicData uri="http://schemas.openxmlformats.org/drawingml/2006/table">
            <a:tbl>
              <a:tblPr firstRow="1" bandRow="1">
                <a:tableStyleId>{5C22544A-7EE6-4342-B048-85BDC9FD1C3A}</a:tableStyleId>
              </a:tblPr>
              <a:tblGrid>
                <a:gridCol w="2612973">
                  <a:extLst>
                    <a:ext uri="{9D8B030D-6E8A-4147-A177-3AD203B41FA5}">
                      <a16:colId xmlns:a16="http://schemas.microsoft.com/office/drawing/2014/main" val="20000"/>
                    </a:ext>
                  </a:extLst>
                </a:gridCol>
                <a:gridCol w="4778427">
                  <a:extLst>
                    <a:ext uri="{9D8B030D-6E8A-4147-A177-3AD203B41FA5}">
                      <a16:colId xmlns:a16="http://schemas.microsoft.com/office/drawing/2014/main" val="20001"/>
                    </a:ext>
                  </a:extLst>
                </a:gridCol>
              </a:tblGrid>
              <a:tr h="507368">
                <a:tc>
                  <a:txBody>
                    <a:bodyPr/>
                    <a:lstStyle/>
                    <a:p>
                      <a:pPr algn="ctr"/>
                      <a:r>
                        <a:rPr lang="en-US" sz="2000" dirty="0"/>
                        <a:t>Element</a:t>
                      </a:r>
                    </a:p>
                  </a:txBody>
                  <a:tcPr/>
                </a:tc>
                <a:tc>
                  <a:txBody>
                    <a:bodyPr/>
                    <a:lstStyle/>
                    <a:p>
                      <a:pPr algn="ctr"/>
                      <a:r>
                        <a:rPr lang="en-US" sz="2000" dirty="0"/>
                        <a:t>Examples</a:t>
                      </a:r>
                    </a:p>
                  </a:txBody>
                  <a:tcPr/>
                </a:tc>
                <a:extLst>
                  <a:ext uri="{0D108BD9-81ED-4DB2-BD59-A6C34878D82A}">
                    <a16:rowId xmlns:a16="http://schemas.microsoft.com/office/drawing/2014/main" val="10000"/>
                  </a:ext>
                </a:extLst>
              </a:tr>
              <a:tr h="507368">
                <a:tc>
                  <a:txBody>
                    <a:bodyPr/>
                    <a:lstStyle/>
                    <a:p>
                      <a:pPr algn="l"/>
                      <a:r>
                        <a:rPr lang="en-US" sz="2000" dirty="0"/>
                        <a:t>Aperture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Windows,</a:t>
                      </a:r>
                      <a:r>
                        <a:rPr lang="en-US" sz="2000" baseline="0" dirty="0"/>
                        <a:t> c</a:t>
                      </a:r>
                      <a:r>
                        <a:rPr lang="en-US" sz="2000" dirty="0"/>
                        <a:t>avity</a:t>
                      </a:r>
                      <a:r>
                        <a:rPr lang="en-US" sz="2000" baseline="0" dirty="0"/>
                        <a:t> opening</a:t>
                      </a:r>
                      <a:endParaRPr lang="en-US" sz="2000" dirty="0"/>
                    </a:p>
                  </a:txBody>
                  <a:tcPr anchor="ctr"/>
                </a:tc>
                <a:extLst>
                  <a:ext uri="{0D108BD9-81ED-4DB2-BD59-A6C34878D82A}">
                    <a16:rowId xmlns:a16="http://schemas.microsoft.com/office/drawing/2014/main" val="10001"/>
                  </a:ext>
                </a:extLst>
              </a:tr>
              <a:tr h="897651">
                <a:tc>
                  <a:txBody>
                    <a:bodyPr/>
                    <a:lstStyle/>
                    <a:p>
                      <a:pPr algn="l"/>
                      <a:r>
                        <a:rPr lang="en-US" sz="2000" dirty="0"/>
                        <a:t>Heat absorbing surface</a:t>
                      </a:r>
                    </a:p>
                  </a:txBody>
                  <a:tcPr anchor="ctr"/>
                </a:tc>
                <a:tc>
                  <a:txBody>
                    <a:bodyPr/>
                    <a:lstStyle/>
                    <a:p>
                      <a:pPr algn="l"/>
                      <a:r>
                        <a:rPr lang="en-US" sz="2000" dirty="0"/>
                        <a:t>Wall or floor,</a:t>
                      </a:r>
                      <a:r>
                        <a:rPr lang="en-US" sz="2000" baseline="0" dirty="0"/>
                        <a:t> b</a:t>
                      </a:r>
                      <a:r>
                        <a:rPr lang="en-US" sz="2000" dirty="0"/>
                        <a:t>lack metal baffle</a:t>
                      </a:r>
                    </a:p>
                    <a:p>
                      <a:pPr algn="l"/>
                      <a:r>
                        <a:rPr lang="en-US" sz="2000" dirty="0"/>
                        <a:t>barrel,</a:t>
                      </a:r>
                      <a:r>
                        <a:rPr lang="en-US" sz="2000" baseline="0" dirty="0"/>
                        <a:t> d</a:t>
                      </a:r>
                      <a:r>
                        <a:rPr lang="en-US" sz="2000" dirty="0"/>
                        <a:t>ark</a:t>
                      </a:r>
                      <a:r>
                        <a:rPr lang="en-US" sz="2000" baseline="0" dirty="0"/>
                        <a:t> hoses or pipes</a:t>
                      </a:r>
                      <a:endParaRPr lang="en-US" sz="2000" dirty="0"/>
                    </a:p>
                  </a:txBody>
                  <a:tcPr anchor="ctr"/>
                </a:tc>
                <a:extLst>
                  <a:ext uri="{0D108BD9-81ED-4DB2-BD59-A6C34878D82A}">
                    <a16:rowId xmlns:a16="http://schemas.microsoft.com/office/drawing/2014/main" val="10002"/>
                  </a:ext>
                </a:extLst>
              </a:tr>
              <a:tr h="507368">
                <a:tc>
                  <a:txBody>
                    <a:bodyPr/>
                    <a:lstStyle/>
                    <a:p>
                      <a:pPr algn="l"/>
                      <a:r>
                        <a:rPr lang="en-US" sz="2000" dirty="0"/>
                        <a:t>Thermal</a:t>
                      </a:r>
                      <a:r>
                        <a:rPr lang="en-US" sz="2000" baseline="0" dirty="0"/>
                        <a:t> mass</a:t>
                      </a:r>
                      <a:endParaRPr lang="en-US" sz="2000" dirty="0"/>
                    </a:p>
                  </a:txBody>
                  <a:tcPr anchor="ctr"/>
                </a:tc>
                <a:tc>
                  <a:txBody>
                    <a:bodyPr/>
                    <a:lstStyle/>
                    <a:p>
                      <a:pPr algn="l"/>
                      <a:r>
                        <a:rPr lang="en-US" sz="2000" dirty="0"/>
                        <a:t>Concrete, stone, brick, sand, water</a:t>
                      </a:r>
                    </a:p>
                  </a:txBody>
                  <a:tcPr anchor="ctr"/>
                </a:tc>
                <a:extLst>
                  <a:ext uri="{0D108BD9-81ED-4DB2-BD59-A6C34878D82A}">
                    <a16:rowId xmlns:a16="http://schemas.microsoft.com/office/drawing/2014/main" val="10003"/>
                  </a:ext>
                </a:extLst>
              </a:tr>
              <a:tr h="1287934">
                <a:tc>
                  <a:txBody>
                    <a:bodyPr/>
                    <a:lstStyle/>
                    <a:p>
                      <a:pPr algn="l"/>
                      <a:r>
                        <a:rPr lang="en-US" sz="2000" dirty="0"/>
                        <a:t>Heat distribution</a:t>
                      </a:r>
                    </a:p>
                  </a:txBody>
                  <a:tcPr anchor="ctr"/>
                </a:tc>
                <a:tc>
                  <a:txBody>
                    <a:bodyPr/>
                    <a:lstStyle/>
                    <a:p>
                      <a:pPr algn="l"/>
                      <a:r>
                        <a:rPr lang="en-US" sz="2000" dirty="0"/>
                        <a:t>Arrangement and coloration of interior</a:t>
                      </a:r>
                      <a:r>
                        <a:rPr lang="en-US" sz="2000" baseline="0" dirty="0"/>
                        <a:t> panels. Surface conduction and radiation, vents or ducts, interior windows and doors</a:t>
                      </a:r>
                      <a:endParaRPr lang="en-US" sz="2000" dirty="0"/>
                    </a:p>
                  </a:txBody>
                  <a:tcPr anchor="ctr"/>
                </a:tc>
                <a:extLst>
                  <a:ext uri="{0D108BD9-81ED-4DB2-BD59-A6C34878D82A}">
                    <a16:rowId xmlns:a16="http://schemas.microsoft.com/office/drawing/2014/main" val="10004"/>
                  </a:ext>
                </a:extLst>
              </a:tr>
              <a:tr h="1287934">
                <a:tc>
                  <a:txBody>
                    <a:bodyPr/>
                    <a:lstStyle/>
                    <a:p>
                      <a:pPr algn="l"/>
                      <a:r>
                        <a:rPr lang="en-US" sz="2000" dirty="0"/>
                        <a:t>Control mechanisms</a:t>
                      </a:r>
                    </a:p>
                  </a:txBody>
                  <a:tcPr anchor="ctr"/>
                </a:tc>
                <a:tc>
                  <a:txBody>
                    <a:bodyPr/>
                    <a:lstStyle/>
                    <a:p>
                      <a:pPr algn="l"/>
                      <a:r>
                        <a:rPr lang="en-US" sz="2000" dirty="0"/>
                        <a:t>Roof eaves and awnings, landscaping, window coatings/coverings/ sunscreens,</a:t>
                      </a:r>
                      <a:r>
                        <a:rPr lang="en-US" sz="2000" baseline="0" dirty="0"/>
                        <a:t> pergolas</a:t>
                      </a:r>
                      <a:endParaRPr lang="en-US" sz="2000"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90025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Aperture</a:t>
            </a:r>
          </a:p>
        </p:txBody>
      </p:sp>
      <p:sp>
        <p:nvSpPr>
          <p:cNvPr id="3" name="Content Placeholder 2"/>
          <p:cNvSpPr>
            <a:spLocks noGrp="1"/>
          </p:cNvSpPr>
          <p:nvPr>
            <p:ph idx="1"/>
          </p:nvPr>
        </p:nvSpPr>
        <p:spPr/>
        <p:txBody>
          <a:bodyPr>
            <a:normAutofit/>
          </a:bodyPr>
          <a:lstStyle/>
          <a:p>
            <a:pPr marL="442785" indent="-457200">
              <a:spcBef>
                <a:spcPts val="600"/>
              </a:spcBef>
              <a:buClrTx/>
              <a:buFont typeface="+mj-lt"/>
              <a:buAutoNum type="arabicPeriod"/>
            </a:pPr>
            <a:r>
              <a:rPr lang="en-US" dirty="0"/>
              <a:t>Windows are the most common form.</a:t>
            </a:r>
          </a:p>
          <a:p>
            <a:pPr marL="442785" indent="-457200">
              <a:spcBef>
                <a:spcPts val="600"/>
              </a:spcBef>
              <a:buClrTx/>
              <a:buFont typeface="+mj-lt"/>
              <a:buAutoNum type="arabicPeriod"/>
            </a:pPr>
            <a:r>
              <a:rPr lang="en-US" dirty="0"/>
              <a:t>The correct size, number and type of window depends on climate.</a:t>
            </a:r>
          </a:p>
          <a:p>
            <a:pPr marL="442785" indent="-457200">
              <a:spcBef>
                <a:spcPts val="600"/>
              </a:spcBef>
              <a:buClrTx/>
              <a:buFont typeface="+mj-lt"/>
              <a:buAutoNum type="arabicPeriod"/>
            </a:pPr>
            <a:r>
              <a:rPr lang="en-US" dirty="0"/>
              <a:t>For climates that need heating, a southern exposure and windows that have large solar heat gain coefficients (SHGCs) is recommended.</a:t>
            </a:r>
          </a:p>
          <a:p>
            <a:pPr lvl="2">
              <a:buClrTx/>
            </a:pPr>
            <a:r>
              <a:rPr lang="en-US" sz="2000" dirty="0"/>
              <a:t>SHGC: A value between 0 and 1 that measures the fraction of the sun’s heat passing through a window.</a:t>
            </a:r>
          </a:p>
          <a:p>
            <a:pPr marL="442785" indent="-457200">
              <a:spcBef>
                <a:spcPts val="600"/>
              </a:spcBef>
              <a:buClrTx/>
              <a:buFont typeface="+mj-lt"/>
              <a:buAutoNum type="arabicPeriod"/>
            </a:pPr>
            <a:r>
              <a:rPr lang="en-US" dirty="0"/>
              <a:t>Windows on the east, west and north sides should have low SHGCs because they are primarily illuminated in the summer when heat gain is not wanted.</a:t>
            </a:r>
          </a:p>
          <a:p>
            <a:pPr marL="442785" indent="-457200">
              <a:spcBef>
                <a:spcPts val="600"/>
              </a:spcBef>
              <a:buClrTx/>
              <a:buFont typeface="+mj-lt"/>
              <a:buAutoNum type="arabicPeriod"/>
            </a:pPr>
            <a:r>
              <a:rPr lang="en-US" dirty="0"/>
              <a:t>Windows need low-E (low emissivity) coatings.</a:t>
            </a:r>
          </a:p>
          <a:p>
            <a:pPr lvl="2">
              <a:buClr>
                <a:srgbClr val="92D050"/>
              </a:buClr>
            </a:pPr>
            <a:r>
              <a:rPr lang="en-US" sz="2000" dirty="0"/>
              <a:t>Low-E windows limit the passage of heat by </a:t>
            </a:r>
            <a:br>
              <a:rPr lang="en-US" sz="2000" dirty="0"/>
            </a:br>
            <a:r>
              <a:rPr lang="en-US" sz="2000" dirty="0"/>
              <a:t>radiation.</a:t>
            </a:r>
          </a:p>
          <a:p>
            <a:pPr lvl="2">
              <a:buFont typeface="Arial" charset="0"/>
              <a:buChar char="•"/>
            </a:pPr>
            <a:r>
              <a:rPr lang="en-US" sz="2000" dirty="0"/>
              <a:t>Block interior heat from leaking to cold </a:t>
            </a:r>
            <a:br>
              <a:rPr lang="en-US" sz="2000" dirty="0"/>
            </a:br>
            <a:r>
              <a:rPr lang="en-US" sz="2000" dirty="0"/>
              <a:t>(winter).</a:t>
            </a:r>
          </a:p>
          <a:p>
            <a:pPr lvl="2">
              <a:buFont typeface="Arial" charset="0"/>
              <a:buChar char="•"/>
            </a:pPr>
            <a:r>
              <a:rPr lang="en-US" sz="2000" dirty="0"/>
              <a:t>Block exterior heat </a:t>
            </a:r>
            <a:br>
              <a:rPr lang="en-US" sz="2000" dirty="0"/>
            </a:br>
            <a:r>
              <a:rPr lang="en-US" sz="2000" dirty="0"/>
              <a:t>from entering cool </a:t>
            </a:r>
            <a:br>
              <a:rPr lang="en-US" sz="2000" dirty="0"/>
            </a:br>
            <a:r>
              <a:rPr lang="en-US" sz="2000" dirty="0"/>
              <a:t>interior (summer).</a:t>
            </a:r>
          </a:p>
        </p:txBody>
      </p:sp>
    </p:spTree>
    <p:extLst>
      <p:ext uri="{BB962C8B-B14F-4D97-AF65-F5344CB8AC3E}">
        <p14:creationId xmlns:p14="http://schemas.microsoft.com/office/powerpoint/2010/main" val="104501441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2784</TotalTime>
  <Words>1450</Words>
  <Application>Microsoft Office PowerPoint</Application>
  <PresentationFormat>Widescreen</PresentationFormat>
  <Paragraphs>144</Paragraphs>
  <Slides>17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Retrospect</vt:lpstr>
      <vt:lpstr>Passive Solar</vt:lpstr>
      <vt:lpstr>Objectives</vt:lpstr>
      <vt:lpstr>Passive Solar Design</vt:lpstr>
      <vt:lpstr>Seasonal Sun Paths</vt:lpstr>
      <vt:lpstr>Building Design Benefits from Knowing the Altitude of the Sun</vt:lpstr>
      <vt:lpstr>Passive Solar Design</vt:lpstr>
      <vt:lpstr>Passive Solar Design Parameters</vt:lpstr>
      <vt:lpstr>Passive Solar Design Elements</vt:lpstr>
      <vt:lpstr>Aperture</vt:lpstr>
      <vt:lpstr>Heat-Absorbing Surface and Thermal Mass</vt:lpstr>
      <vt:lpstr>Heat Distribution</vt:lpstr>
      <vt:lpstr>Control Mechanisms</vt:lpstr>
      <vt:lpstr>Direct Gain</vt:lpstr>
      <vt:lpstr>Indirect Gain Systems</vt:lpstr>
      <vt:lpstr>Thermosiphons</vt:lpstr>
      <vt:lpstr>Sunspaces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Carlson</dc:creator>
  <cp:lastModifiedBy>Madeline Wagner</cp:lastModifiedBy>
  <cp:revision>215</cp:revision>
  <cp:lastPrinted>2017-10-01T16:21:22Z</cp:lastPrinted>
  <dcterms:created xsi:type="dcterms:W3CDTF">2017-10-01T16:12:52Z</dcterms:created>
  <dcterms:modified xsi:type="dcterms:W3CDTF">2019-03-06T17:58:01Z</dcterms:modified>
</cp:coreProperties>
</file>