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3"/>
  </p:notesMasterIdLst>
  <p:sldIdLst>
    <p:sldId id="256" r:id="rId2"/>
    <p:sldId id="323" r:id="rId3"/>
    <p:sldId id="257" r:id="rId4"/>
    <p:sldId id="268" r:id="rId5"/>
    <p:sldId id="258" r:id="rId6"/>
    <p:sldId id="321" r:id="rId7"/>
    <p:sldId id="261" r:id="rId8"/>
    <p:sldId id="267" r:id="rId9"/>
    <p:sldId id="262" r:id="rId10"/>
    <p:sldId id="266" r:id="rId11"/>
    <p:sldId id="32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2164" autoAdjust="0"/>
  </p:normalViewPr>
  <p:slideViewPr>
    <p:cSldViewPr snapToGrid="0" snapToObjects="1">
      <p:cViewPr varScale="1">
        <p:scale>
          <a:sx n="86" d="100"/>
          <a:sy n="86" d="100"/>
        </p:scale>
        <p:origin x="114" y="192"/>
      </p:cViewPr>
      <p:guideLst/>
    </p:cSldViewPr>
  </p:slid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3"/>
          </p:nvPr>
        </p:nvSpPr>
        <p:spPr>
          <a:ln/>
        </p:spPr>
        <p:txBody>
          <a:bodyPr/>
          <a:lstStyle/>
          <a:p>
            <a:r>
              <a:rPr lang="en-US"/>
              <a:t>8 - </a:t>
            </a:r>
            <a:fld id="{4AA97609-CC87-4DE7-9535-552137132C05}" type="slidenum">
              <a:rPr lang="en-US"/>
              <a:pPr/>
              <a:t>3</a:t>
            </a:fld>
            <a:endParaRPr lang="en-US" sz="1800" b="0"/>
          </a:p>
        </p:txBody>
      </p:sp>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Modern electronic inverters used in PV systems are microprocessor-based power conditioning units (PCUs) that convert DC power input from a battery or PV array into AC power output suitable for utilization loads or connection to other electrical systems. Inverters are also used to produce AC power from fuel cells and some wind turbines with DC generators. Large inverters and rectifiers are used for high-voltage DC power transmission across grid interties. Inverters are also an integral part of devices that produce variable or high-frequency output, such as electronic lighting ballasts, induction heaters and variable-frequency drives. Inverters are often used in conjunction with DC-DC converters and other power conditioning equipment components in high speed microturbine generators.</a:t>
            </a:r>
          </a:p>
          <a:p>
            <a:pPr eaLnBrk="1" hangingPunct="1"/>
            <a:endParaRPr lang="en-US"/>
          </a:p>
          <a:p>
            <a:r>
              <a:rPr lang="en-US" b="1"/>
              <a:t>Reference:</a:t>
            </a:r>
            <a:r>
              <a:rPr lang="en-US"/>
              <a:t> </a:t>
            </a:r>
            <a:r>
              <a:rPr lang="en-US" i="1"/>
              <a:t>Photovoltaic Systems</a:t>
            </a:r>
            <a:r>
              <a:rPr lang="en-US"/>
              <a:t>, p. 210-211</a:t>
            </a:r>
          </a:p>
          <a:p>
            <a:pPr eaLnBrk="1" hangingPunct="1"/>
            <a:endParaRPr lang="en-US"/>
          </a:p>
          <a:p>
            <a:pPr eaLnBrk="1" hangingPunct="1"/>
            <a:endParaRPr lang="en-US"/>
          </a:p>
          <a:p>
            <a:endParaRPr lang="en-US"/>
          </a:p>
        </p:txBody>
      </p:sp>
    </p:spTree>
    <p:extLst>
      <p:ext uri="{BB962C8B-B14F-4D97-AF65-F5344CB8AC3E}">
        <p14:creationId xmlns:p14="http://schemas.microsoft.com/office/powerpoint/2010/main" val="56244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3"/>
          </p:nvPr>
        </p:nvSpPr>
        <p:spPr>
          <a:ln/>
        </p:spPr>
        <p:txBody>
          <a:bodyPr/>
          <a:lstStyle/>
          <a:p>
            <a:r>
              <a:rPr lang="en-US"/>
              <a:t>8 - </a:t>
            </a:r>
            <a:fld id="{862B072D-6DEE-4DEE-A931-538CC4979821}" type="slidenum">
              <a:rPr lang="en-US"/>
              <a:pPr/>
              <a:t>5</a:t>
            </a:fld>
            <a:endParaRPr lang="en-US" sz="1800" b="0"/>
          </a:p>
        </p:txBody>
      </p:sp>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t>Stand-alone inverters</a:t>
            </a:r>
            <a:r>
              <a:rPr lang="en-US" dirty="0"/>
              <a:t> operate from batteries and supply power independent of the electrical utility system. These inverters may also include a battery charger to operate from an independent AC source, such as a generator.</a:t>
            </a:r>
          </a:p>
          <a:p>
            <a:pPr eaLnBrk="1" hangingPunct="1"/>
            <a:endParaRPr lang="en-US" b="1" dirty="0"/>
          </a:p>
          <a:p>
            <a:pPr eaLnBrk="1" hangingPunct="1"/>
            <a:r>
              <a:rPr lang="en-US" b="1" dirty="0"/>
              <a:t>Utility-interactive</a:t>
            </a:r>
            <a:r>
              <a:rPr lang="en-US" dirty="0"/>
              <a:t> or </a:t>
            </a:r>
            <a:r>
              <a:rPr lang="en-US" b="1" dirty="0"/>
              <a:t>grid-connected inverters</a:t>
            </a:r>
            <a:r>
              <a:rPr lang="en-US" dirty="0"/>
              <a:t> operate from PV arrays and supply power in parallel with an electrical production and distribution network. They do not supply PV array power to loads during loss of grid voltage (energy storage is required).</a:t>
            </a:r>
          </a:p>
          <a:p>
            <a:pPr eaLnBrk="1" hangingPunct="1"/>
            <a:endParaRPr lang="en-US" dirty="0"/>
          </a:p>
          <a:p>
            <a:pPr eaLnBrk="1" hangingPunct="1"/>
            <a:r>
              <a:rPr lang="en-US" b="1" dirty="0"/>
              <a:t>Bi-modal inverters</a:t>
            </a:r>
            <a:r>
              <a:rPr lang="en-US" dirty="0"/>
              <a:t> are a type of battery-based interactive inverter that act as diversionary charge controllers by producing AC power output to regulate PV array battery charging, and send excess power to the grid when it is energized. During grid outages, these inverters transfer backup loads off-grid, and operate in stand-alone mode. They can operate either in interactive or stand-alone mode, but not simultaneously.</a:t>
            </a:r>
          </a:p>
          <a:p>
            <a:pPr eaLnBrk="1" hangingPunct="1"/>
            <a:endParaRPr lang="en-US" dirty="0"/>
          </a:p>
          <a:p>
            <a:r>
              <a:rPr lang="en-US" b="1" dirty="0"/>
              <a:t>Reference:</a:t>
            </a:r>
            <a:r>
              <a:rPr lang="en-US" dirty="0"/>
              <a:t> </a:t>
            </a:r>
            <a:r>
              <a:rPr lang="en-US" i="1" dirty="0"/>
              <a:t>Photovoltaic Systems</a:t>
            </a:r>
            <a:r>
              <a:rPr lang="en-US" dirty="0"/>
              <a:t>, p. 93-94, 212-213</a:t>
            </a:r>
          </a:p>
          <a:p>
            <a:endParaRPr lang="en-US" dirty="0"/>
          </a:p>
        </p:txBody>
      </p:sp>
    </p:spTree>
    <p:extLst>
      <p:ext uri="{BB962C8B-B14F-4D97-AF65-F5344CB8AC3E}">
        <p14:creationId xmlns:p14="http://schemas.microsoft.com/office/powerpoint/2010/main" val="245708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3"/>
          </p:nvPr>
        </p:nvSpPr>
        <p:spPr>
          <a:ln/>
        </p:spPr>
        <p:txBody>
          <a:bodyPr/>
          <a:lstStyle/>
          <a:p>
            <a:r>
              <a:rPr lang="en-US"/>
              <a:t>8 - </a:t>
            </a:r>
            <a:fld id="{23CD1CBB-20C4-49D8-BBE0-54863C596931}" type="slidenum">
              <a:rPr lang="en-US"/>
              <a:pPr/>
              <a:t>6</a:t>
            </a:fld>
            <a:endParaRPr lang="en-US" sz="1800" b="0"/>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Stand alone inverters can some times create very poor</a:t>
            </a:r>
            <a:r>
              <a:rPr lang="en-US" baseline="0" dirty="0"/>
              <a:t> sine waves. In off grid inverters, you get what you pay for and cheap or bad sine wave can damage equipment.</a:t>
            </a:r>
            <a:endParaRPr lang="en-US" dirty="0"/>
          </a:p>
        </p:txBody>
      </p:sp>
    </p:spTree>
    <p:extLst>
      <p:ext uri="{BB962C8B-B14F-4D97-AF65-F5344CB8AC3E}">
        <p14:creationId xmlns:p14="http://schemas.microsoft.com/office/powerpoint/2010/main" val="293681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3"/>
          </p:nvPr>
        </p:nvSpPr>
        <p:spPr>
          <a:ln/>
        </p:spPr>
        <p:txBody>
          <a:bodyPr/>
          <a:lstStyle/>
          <a:p>
            <a:r>
              <a:rPr lang="en-US"/>
              <a:t>8 - </a:t>
            </a:r>
            <a:fld id="{AE1F8F77-B7D0-4C38-AD53-694FBE2C070A}" type="slidenum">
              <a:rPr lang="en-US"/>
              <a:pPr/>
              <a:t>7</a:t>
            </a:fld>
            <a:endParaRPr lang="en-US" sz="1800" b="0"/>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Sometimes call string inverters,</a:t>
            </a:r>
            <a:r>
              <a:rPr lang="en-US" baseline="0" dirty="0"/>
              <a:t> inverters series connect modules to reach the right voltage that the inverter calls for. When there is shading on one module in a string it will slow down the whole string like a battery with a bad cell.</a:t>
            </a:r>
            <a:endParaRPr lang="en-US" dirty="0"/>
          </a:p>
        </p:txBody>
      </p:sp>
    </p:spTree>
    <p:extLst>
      <p:ext uri="{BB962C8B-B14F-4D97-AF65-F5344CB8AC3E}">
        <p14:creationId xmlns:p14="http://schemas.microsoft.com/office/powerpoint/2010/main" val="65415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micro inverters that have two modules per micro inverters.</a:t>
            </a:r>
            <a:r>
              <a:rPr lang="en-US" baseline="0" dirty="0"/>
              <a:t> Micro inverters are great for situations where shading can be a problem. </a:t>
            </a:r>
            <a:endParaRPr lang="en-US" dirty="0"/>
          </a:p>
        </p:txBody>
      </p:sp>
      <p:sp>
        <p:nvSpPr>
          <p:cNvPr id="4" name="Slide Number Placeholder 3"/>
          <p:cNvSpPr>
            <a:spLocks noGrp="1"/>
          </p:cNvSpPr>
          <p:nvPr>
            <p:ph type="sldNum" sz="quarter" idx="10"/>
          </p:nvPr>
        </p:nvSpPr>
        <p:spPr/>
        <p:txBody>
          <a:bodyPr/>
          <a:lstStyle/>
          <a:p>
            <a:fld id="{2C17EC48-6739-4BED-83F0-EF519BF18CC9}" type="slidenum">
              <a:rPr lang="en-US" smtClean="0"/>
              <a:t>8</a:t>
            </a:fld>
            <a:endParaRPr lang="en-US"/>
          </a:p>
        </p:txBody>
      </p:sp>
    </p:spTree>
    <p:extLst>
      <p:ext uri="{BB962C8B-B14F-4D97-AF65-F5344CB8AC3E}">
        <p14:creationId xmlns:p14="http://schemas.microsoft.com/office/powerpoint/2010/main" val="372979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3"/>
          </p:nvPr>
        </p:nvSpPr>
        <p:spPr>
          <a:ln/>
        </p:spPr>
        <p:txBody>
          <a:bodyPr/>
          <a:lstStyle/>
          <a:p>
            <a:r>
              <a:rPr lang="en-US"/>
              <a:t>8 - </a:t>
            </a:r>
            <a:fld id="{0BDE40A1-9A2E-4C14-817D-F81A71795069}" type="slidenum">
              <a:rPr lang="en-US"/>
              <a:pPr/>
              <a:t>9</a:t>
            </a:fld>
            <a:endParaRPr lang="en-US" sz="1800" b="0"/>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Bimodal inverters are complicated and generally</a:t>
            </a:r>
            <a:r>
              <a:rPr lang="en-US" baseline="0" dirty="0"/>
              <a:t> have a small battery bank made for critical loads, like a medication refrigerator. They do combine the best of both world but need work.</a:t>
            </a:r>
            <a:endParaRPr lang="en-US" dirty="0"/>
          </a:p>
        </p:txBody>
      </p:sp>
    </p:spTree>
    <p:extLst>
      <p:ext uri="{BB962C8B-B14F-4D97-AF65-F5344CB8AC3E}">
        <p14:creationId xmlns:p14="http://schemas.microsoft.com/office/powerpoint/2010/main" val="255286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continuous cloudy days the bimodal system will use the grid to charge the battery bank. This mean you always have a fully charged battery bank.</a:t>
            </a:r>
            <a:endParaRPr lang="en-US" dirty="0"/>
          </a:p>
        </p:txBody>
      </p:sp>
      <p:sp>
        <p:nvSpPr>
          <p:cNvPr id="4" name="Slide Number Placeholder 3"/>
          <p:cNvSpPr>
            <a:spLocks noGrp="1"/>
          </p:cNvSpPr>
          <p:nvPr>
            <p:ph type="sldNum" sz="quarter" idx="10"/>
          </p:nvPr>
        </p:nvSpPr>
        <p:spPr/>
        <p:txBody>
          <a:bodyPr/>
          <a:lstStyle/>
          <a:p>
            <a:fld id="{2C17EC48-6739-4BED-83F0-EF519BF18CC9}" type="slidenum">
              <a:rPr lang="en-US" smtClean="0"/>
              <a:t>10</a:t>
            </a:fld>
            <a:endParaRPr lang="en-US"/>
          </a:p>
        </p:txBody>
      </p:sp>
    </p:spTree>
    <p:extLst>
      <p:ext uri="{BB962C8B-B14F-4D97-AF65-F5344CB8AC3E}">
        <p14:creationId xmlns:p14="http://schemas.microsoft.com/office/powerpoint/2010/main" val="14376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normAutofit/>
          </a:bodyPr>
          <a:lstStyle>
            <a:lvl1pPr marL="342900" indent="-342900">
              <a:lnSpc>
                <a:spcPct val="100000"/>
              </a:lnSpc>
              <a:spcBef>
                <a:spcPts val="1200"/>
              </a:spcBef>
              <a:spcAft>
                <a:spcPts val="0"/>
              </a:spcAft>
              <a:buFont typeface="Wingdings" panose="05000000000000000000" pitchFamily="2" charset="2"/>
              <a:buChar char="§"/>
              <a:defRPr sz="2000"/>
            </a:lvl1pPr>
            <a:lvl2pPr marL="741363" indent="-285750">
              <a:lnSpc>
                <a:spcPct val="100000"/>
              </a:lnSpc>
              <a:spcBef>
                <a:spcPts val="0"/>
              </a:spcBef>
              <a:spcAft>
                <a:spcPts val="0"/>
              </a:spcAft>
              <a:buFont typeface="Arial" panose="020B0604020202020204" pitchFamily="34" charset="0"/>
              <a:buChar char="•"/>
              <a:defRPr sz="1800"/>
            </a:lvl2pPr>
            <a:lvl3pPr marL="741363" indent="-285750">
              <a:lnSpc>
                <a:spcPct val="100000"/>
              </a:lnSpc>
              <a:spcBef>
                <a:spcPts val="0"/>
              </a:spcBef>
              <a:spcAft>
                <a:spcPts val="0"/>
              </a:spcAft>
              <a:buFont typeface="Arial" panose="020B0604020202020204" pitchFamily="34" charset="0"/>
              <a:buChar char="•"/>
              <a:defRPr/>
            </a:lvl3pPr>
            <a:lvl4pPr marL="741363" indent="-285750">
              <a:lnSpc>
                <a:spcPct val="100000"/>
              </a:lnSpc>
              <a:spcBef>
                <a:spcPts val="0"/>
              </a:spcBef>
              <a:spcAft>
                <a:spcPts val="0"/>
              </a:spcAft>
              <a:buFont typeface="Arial" panose="020B0604020202020204" pitchFamily="34" charset="0"/>
              <a:buChar char="•"/>
              <a:defRPr/>
            </a:lvl4pPr>
            <a:lvl5pPr marL="741363" indent="-285750">
              <a:lnSpc>
                <a:spcPct val="100000"/>
              </a:lnSpc>
              <a:spcBef>
                <a:spcPts val="0"/>
              </a:spcBef>
              <a:spcAft>
                <a:spcPts val="0"/>
              </a:spcAft>
              <a:buFont typeface="Arial" panose="020B0604020202020204" pitchFamily="34" charset="0"/>
              <a:buChar char="•"/>
              <a:defRPr/>
            </a:lvl5pPr>
            <a:lvl6pPr marL="1157150" indent="-285750">
              <a:lnSpc>
                <a:spcPct val="100000"/>
              </a:lnSpc>
              <a:spcBef>
                <a:spcPts val="0"/>
              </a:spcBef>
              <a:spcAft>
                <a:spcPts val="0"/>
              </a:spcAft>
              <a:buFont typeface="Arial" panose="020B0604020202020204" pitchFamily="34" charset="0"/>
              <a:buChar char="•"/>
              <a:defRPr sz="1800"/>
            </a:lvl6pPr>
            <a:lvl7pPr marL="1482725" indent="-285750">
              <a:lnSpc>
                <a:spcPct val="100000"/>
              </a:lnSpc>
              <a:spcBef>
                <a:spcPts val="0"/>
              </a:spcBef>
              <a:spcAft>
                <a:spcPts val="0"/>
              </a:spcAft>
              <a:buFont typeface="Arial" panose="020B0604020202020204" pitchFamily="34" charset="0"/>
              <a:buChar char="•"/>
              <a:defRPr sz="1800"/>
            </a:lvl7pPr>
            <a:lvl8pPr marL="1771650" indent="-285750">
              <a:lnSpc>
                <a:spcPct val="100000"/>
              </a:lnSpc>
              <a:spcBef>
                <a:spcPts val="0"/>
              </a:spcBef>
              <a:spcAft>
                <a:spcPts val="0"/>
              </a:spcAft>
              <a:buFont typeface="Arial" panose="020B0604020202020204" pitchFamily="34" charset="0"/>
              <a:buChar char="•"/>
              <a:defRPr sz="1800"/>
            </a:lvl8p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Inverter</a:t>
            </a:r>
          </a:p>
        </p:txBody>
      </p:sp>
    </p:spTree>
    <p:extLst>
      <p:ext uri="{BB962C8B-B14F-4D97-AF65-F5344CB8AC3E}">
        <p14:creationId xmlns:p14="http://schemas.microsoft.com/office/powerpoint/2010/main" val="208338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930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12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4472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19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29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4" r:id="rId3"/>
    <p:sldLayoutId id="2147483685" r:id="rId4"/>
    <p:sldLayoutId id="2147483688" r:id="rId5"/>
    <p:sldLayoutId id="2147483689" r:id="rId6"/>
    <p:sldLayoutId id="2147483690" r:id="rId7"/>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Components 	</a:t>
            </a:r>
          </a:p>
        </p:txBody>
      </p:sp>
      <p:sp>
        <p:nvSpPr>
          <p:cNvPr id="3" name="Subtitle 2"/>
          <p:cNvSpPr>
            <a:spLocks noGrp="1"/>
          </p:cNvSpPr>
          <p:nvPr>
            <p:ph type="subTitle" idx="1"/>
          </p:nvPr>
        </p:nvSpPr>
        <p:spPr/>
        <p:txBody>
          <a:bodyPr/>
          <a:lstStyle/>
          <a:p>
            <a:r>
              <a:rPr lang="en-US" dirty="0"/>
              <a:t>inverters</a:t>
            </a:r>
          </a:p>
        </p:txBody>
      </p:sp>
      <p:pic>
        <p:nvPicPr>
          <p:cNvPr id="4" name="Shape 98"/>
          <p:cNvPicPr preferRelativeResize="0"/>
          <p:nvPr/>
        </p:nvPicPr>
        <p:blipFill rotWithShape="1">
          <a:blip r:embed="rId2">
            <a:alphaModFix/>
          </a:blip>
          <a:srcRect/>
          <a:stretch/>
        </p:blipFill>
        <p:spPr>
          <a:xfrm>
            <a:off x="11099802" y="6487113"/>
            <a:ext cx="938213" cy="344486"/>
          </a:xfrm>
          <a:prstGeom prst="rect">
            <a:avLst/>
          </a:prstGeom>
          <a:noFill/>
          <a:ln>
            <a:noFill/>
          </a:ln>
        </p:spPr>
      </p:pic>
      <p:sp>
        <p:nvSpPr>
          <p:cNvPr id="5" name="Shape 99"/>
          <p:cNvSpPr txBox="1"/>
          <p:nvPr/>
        </p:nvSpPr>
        <p:spPr>
          <a:xfrm>
            <a:off x="7596554" y="6374478"/>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spTree>
    <p:extLst>
      <p:ext uri="{BB962C8B-B14F-4D97-AF65-F5344CB8AC3E}">
        <p14:creationId xmlns:p14="http://schemas.microsoft.com/office/powerpoint/2010/main" val="400168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Bimodal Inverters System</a:t>
            </a:r>
          </a:p>
        </p:txBody>
      </p:sp>
      <p:sp>
        <p:nvSpPr>
          <p:cNvPr id="4" name="TextBox 3"/>
          <p:cNvSpPr txBox="1"/>
          <p:nvPr/>
        </p:nvSpPr>
        <p:spPr>
          <a:xfrm>
            <a:off x="4627756" y="5252226"/>
            <a:ext cx="6746488" cy="215444"/>
          </a:xfrm>
          <a:prstGeom prst="rect">
            <a:avLst/>
          </a:prstGeom>
          <a:noFill/>
        </p:spPr>
        <p:txBody>
          <a:bodyPr wrap="square" rtlCol="0">
            <a:spAutoFit/>
          </a:bodyPr>
          <a:lstStyle/>
          <a:p>
            <a:r>
              <a:rPr lang="en-US" sz="800" dirty="0"/>
              <a:t>Mohamed </a:t>
            </a:r>
            <a:r>
              <a:rPr lang="en-US" sz="800" dirty="0" err="1"/>
              <a:t>Amer</a:t>
            </a:r>
            <a:r>
              <a:rPr lang="en-US" sz="800" dirty="0"/>
              <a:t> </a:t>
            </a:r>
            <a:r>
              <a:rPr lang="en-US" sz="800" dirty="0" err="1" smtClean="0"/>
              <a:t>Chaaban</a:t>
            </a:r>
            <a:r>
              <a:rPr lang="en-US" sz="800" dirty="0" smtClean="0"/>
              <a:t> [CC BY 4.0]. </a:t>
            </a:r>
            <a:r>
              <a:rPr lang="en-US" sz="800" dirty="0"/>
              <a:t>Retrieved from https://www.e-education.psu.edu/ae868/node/872</a:t>
            </a: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772" y="307588"/>
            <a:ext cx="7742283" cy="4866578"/>
          </a:xfrm>
          <a:prstGeom prst="rect">
            <a:avLst/>
          </a:prstGeom>
        </p:spPr>
      </p:pic>
    </p:spTree>
    <p:extLst>
      <p:ext uri="{BB962C8B-B14F-4D97-AF65-F5344CB8AC3E}">
        <p14:creationId xmlns:p14="http://schemas.microsoft.com/office/powerpoint/2010/main" val="352605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1A8E-20B0-420A-BCBC-A11DE7E6871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C93F869-E4CA-4330-B57C-300B6E4B21D5}"/>
              </a:ext>
            </a:extLst>
          </p:cNvPr>
          <p:cNvSpPr>
            <a:spLocks noGrp="1"/>
          </p:cNvSpPr>
          <p:nvPr>
            <p:ph idx="1"/>
          </p:nvPr>
        </p:nvSpPr>
        <p:spPr/>
        <p:txBody>
          <a:bodyPr/>
          <a:lstStyle/>
          <a:p>
            <a:pPr marL="0" indent="0">
              <a:buNone/>
            </a:pPr>
            <a:r>
              <a:rPr lang="en-US" dirty="0"/>
              <a:t>Upon completing this unit, students should be able to</a:t>
            </a:r>
          </a:p>
          <a:p>
            <a:r>
              <a:rPr lang="en-US" dirty="0"/>
              <a:t>Distinguish between AC and DC sine waves</a:t>
            </a:r>
          </a:p>
          <a:p>
            <a:r>
              <a:rPr lang="en-US" dirty="0"/>
              <a:t>Explain inverter operation</a:t>
            </a:r>
          </a:p>
          <a:p>
            <a:r>
              <a:rPr lang="en-US" dirty="0"/>
              <a:t>Explain an inverter string</a:t>
            </a:r>
          </a:p>
          <a:p>
            <a:r>
              <a:rPr lang="en-US" dirty="0"/>
              <a:t>Compare stand alone inverters vs interconnected</a:t>
            </a:r>
          </a:p>
          <a:p>
            <a:r>
              <a:rPr lang="en-US" dirty="0"/>
              <a:t>Explain the differences in various inverters</a:t>
            </a:r>
          </a:p>
        </p:txBody>
      </p:sp>
      <p:sp>
        <p:nvSpPr>
          <p:cNvPr id="4" name="TextBox 3"/>
          <p:cNvSpPr txBox="1"/>
          <p:nvPr/>
        </p:nvSpPr>
        <p:spPr>
          <a:xfrm>
            <a:off x="127320" y="5984438"/>
            <a:ext cx="3796496" cy="861774"/>
          </a:xfrm>
          <a:prstGeom prst="rect">
            <a:avLst/>
          </a:prstGeom>
          <a:noFill/>
        </p:spPr>
        <p:txBody>
          <a:bodyPr wrap="square" rtlCol="0">
            <a:spAutoFit/>
          </a:bodyPr>
          <a:lstStyle/>
          <a:p>
            <a:r>
              <a:rPr lang="en-US" sz="1000" dirty="0"/>
              <a:t>“This </a:t>
            </a:r>
            <a:r>
              <a:rPr lang="en-US" sz="1000" dirty="0" smtClean="0"/>
              <a:t>presentation </a:t>
            </a:r>
            <a:r>
              <a:rPr lang="en-US" sz="1000" dirty="0"/>
              <a:t>was prepared by </a:t>
            </a:r>
            <a:r>
              <a:rPr lang="en-US" sz="1000" dirty="0" smtClean="0"/>
              <a:t>Northeast Iowa Community College </a:t>
            </a:r>
            <a:r>
              <a:rPr lang="en-US" sz="1000" dirty="0"/>
              <a:t>under award </a:t>
            </a:r>
            <a:r>
              <a:rPr lang="en-US" sz="1000" dirty="0" smtClean="0"/>
              <a:t>EG-17-004</a:t>
            </a:r>
            <a:r>
              <a:rPr lang="en-US" sz="1000" dirty="0"/>
              <a:t> </a:t>
            </a:r>
            <a:r>
              <a:rPr lang="en-US" sz="1000" dirty="0" smtClean="0"/>
              <a:t>from </a:t>
            </a:r>
            <a:r>
              <a:rPr lang="en-US" sz="1000" dirty="0"/>
              <a:t>the Iowa Energy Center. Any opinions, findings, and conclusions or recommendations expressed in this material are those </a:t>
            </a:r>
            <a:r>
              <a:rPr lang="en-US" sz="1000" dirty="0" smtClean="0"/>
              <a:t>of the </a:t>
            </a:r>
            <a:r>
              <a:rPr lang="en-US" sz="1000" dirty="0"/>
              <a:t>author(s) and do not necessarily reflect the views of the Iowa Energy Center.”</a:t>
            </a:r>
          </a:p>
        </p:txBody>
      </p:sp>
    </p:spTree>
    <p:extLst>
      <p:ext uri="{BB962C8B-B14F-4D97-AF65-F5344CB8AC3E}">
        <p14:creationId xmlns:p14="http://schemas.microsoft.com/office/powerpoint/2010/main" val="17423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FA9F-5F23-4198-9905-25E3B0EAD90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897E134-A7FA-4ED7-A4DF-CD00ADA0F8DC}"/>
              </a:ext>
            </a:extLst>
          </p:cNvPr>
          <p:cNvSpPr>
            <a:spLocks noGrp="1"/>
          </p:cNvSpPr>
          <p:nvPr>
            <p:ph idx="1"/>
          </p:nvPr>
        </p:nvSpPr>
        <p:spPr/>
        <p:txBody>
          <a:bodyPr/>
          <a:lstStyle/>
          <a:p>
            <a:pPr marL="0" indent="0">
              <a:buNone/>
            </a:pPr>
            <a:r>
              <a:rPr lang="en-US" dirty="0"/>
              <a:t>The objective of this unit is to present the student with some basic terms relating to solar components. Upon completion, the student will have an understanding of the following: </a:t>
            </a:r>
          </a:p>
          <a:p>
            <a:r>
              <a:rPr lang="en-US" dirty="0"/>
              <a:t>Inverter operation</a:t>
            </a:r>
          </a:p>
          <a:p>
            <a:r>
              <a:rPr lang="en-US" dirty="0"/>
              <a:t>DC and AC sine waves</a:t>
            </a:r>
          </a:p>
          <a:p>
            <a:r>
              <a:rPr lang="en-US" dirty="0"/>
              <a:t>Types of inverters</a:t>
            </a:r>
          </a:p>
          <a:p>
            <a:r>
              <a:rPr lang="en-US" dirty="0"/>
              <a:t>Stand alone vs interconnected inverters</a:t>
            </a:r>
          </a:p>
          <a:p>
            <a:pPr marL="0" indent="0">
              <a:buNone/>
            </a:pPr>
            <a:endParaRPr lang="en-US" dirty="0"/>
          </a:p>
        </p:txBody>
      </p:sp>
    </p:spTree>
    <p:extLst>
      <p:ext uri="{BB962C8B-B14F-4D97-AF65-F5344CB8AC3E}">
        <p14:creationId xmlns:p14="http://schemas.microsoft.com/office/powerpoint/2010/main" val="135438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88" name="Rectangle 12"/>
          <p:cNvSpPr>
            <a:spLocks noGrp="1" noChangeArrowheads="1"/>
          </p:cNvSpPr>
          <p:nvPr>
            <p:ph type="title"/>
          </p:nvPr>
        </p:nvSpPr>
        <p:spPr/>
        <p:txBody>
          <a:bodyPr/>
          <a:lstStyle/>
          <a:p>
            <a:r>
              <a:rPr lang="en-US"/>
              <a:t>Inverters</a:t>
            </a:r>
          </a:p>
        </p:txBody>
      </p:sp>
      <p:sp>
        <p:nvSpPr>
          <p:cNvPr id="869389" name="Rectangle 13"/>
          <p:cNvSpPr>
            <a:spLocks noGrp="1" noChangeArrowheads="1"/>
          </p:cNvSpPr>
          <p:nvPr>
            <p:ph idx="1"/>
          </p:nvPr>
        </p:nvSpPr>
        <p:spPr/>
        <p:txBody>
          <a:bodyPr/>
          <a:lstStyle/>
          <a:p>
            <a:r>
              <a:rPr lang="en-US" dirty="0" smtClean="0"/>
              <a:t>Inverters </a:t>
            </a:r>
            <a:r>
              <a:rPr lang="en-US" dirty="0"/>
              <a:t>are used in PV systems to convert direct current (DC) power from batteries or PV arrays into alternating current (AC) power.</a:t>
            </a:r>
          </a:p>
          <a:p>
            <a:r>
              <a:rPr lang="en-US" dirty="0"/>
              <a:t>We use far more AC loads on a daily basis than DC loads. Our DC loads usually consist of computers and smart devices that have a charger that plugs into an AC outlet. </a:t>
            </a:r>
          </a:p>
          <a:p>
            <a:r>
              <a:rPr lang="en-US" dirty="0"/>
              <a:t>Rather than remaking everything to run on DC, we use an inverter to change the DC that PV and batteries produce into AC power output suitable for utilization loads or connection to other electrical systems. </a:t>
            </a:r>
          </a:p>
        </p:txBody>
      </p:sp>
    </p:spTree>
    <p:extLst>
      <p:ext uri="{BB962C8B-B14F-4D97-AF65-F5344CB8AC3E}">
        <p14:creationId xmlns:p14="http://schemas.microsoft.com/office/powerpoint/2010/main" val="19316736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Inverter sizing </a:t>
            </a:r>
            <a:endParaRPr lang="en-US" dirty="0"/>
          </a:p>
        </p:txBody>
      </p:sp>
      <p:sp>
        <p:nvSpPr>
          <p:cNvPr id="3" name="Content Placeholder 2"/>
          <p:cNvSpPr>
            <a:spLocks noGrp="1"/>
          </p:cNvSpPr>
          <p:nvPr>
            <p:ph idx="1"/>
          </p:nvPr>
        </p:nvSpPr>
        <p:spPr/>
        <p:txBody>
          <a:bodyPr/>
          <a:lstStyle/>
          <a:p>
            <a:r>
              <a:rPr lang="en-US" dirty="0"/>
              <a:t>Inverters are sized by Watts.</a:t>
            </a:r>
          </a:p>
          <a:p>
            <a:r>
              <a:rPr lang="en-US" dirty="0"/>
              <a:t>If a house requires 8000 Watts to reach its energy needs, one could use an 8kW inverter or a combination of 2kW or 4kW inverters connected to an 8000 Watt array.</a:t>
            </a:r>
          </a:p>
          <a:p>
            <a:r>
              <a:rPr lang="en-US" dirty="0"/>
              <a:t>Multiple inverters are thought to be better; in case one breaks down, the others will continue to work.</a:t>
            </a:r>
          </a:p>
          <a:p>
            <a:r>
              <a:rPr lang="en-US" dirty="0"/>
              <a:t>Array string sizes or voltages are decided by the input voltage labeled on the inverter and whether it is grid tied or off-grid.</a:t>
            </a:r>
          </a:p>
        </p:txBody>
      </p:sp>
      <p:sp>
        <p:nvSpPr>
          <p:cNvPr id="4" name="TextBox 3"/>
          <p:cNvSpPr txBox="1"/>
          <p:nvPr/>
        </p:nvSpPr>
        <p:spPr>
          <a:xfrm>
            <a:off x="5597912" y="6193694"/>
            <a:ext cx="5352586" cy="215444"/>
          </a:xfrm>
          <a:prstGeom prst="rect">
            <a:avLst/>
          </a:prstGeom>
          <a:noFill/>
        </p:spPr>
        <p:txBody>
          <a:bodyPr wrap="square" rtlCol="0">
            <a:spAutoFit/>
          </a:bodyPr>
          <a:lstStyle/>
          <a:p>
            <a:r>
              <a:rPr lang="en-US" sz="800" dirty="0" err="1"/>
              <a:t>Qurren</a:t>
            </a:r>
            <a:r>
              <a:rPr lang="en-US" sz="800" dirty="0"/>
              <a:t> [CC BY-SA </a:t>
            </a:r>
            <a:r>
              <a:rPr lang="en-US" sz="800" dirty="0" smtClean="0"/>
              <a:t>4.0]. </a:t>
            </a:r>
            <a:r>
              <a:rPr lang="en-US" sz="800" dirty="0"/>
              <a:t>Retrieved from https://commons.wikimedia.org/wiki/File:Meltec_car_power_inverter_SIV-300.jpg</a:t>
            </a:r>
            <a:endParaRPr lang="en-US" sz="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532" y="3230256"/>
            <a:ext cx="4099931" cy="3074948"/>
          </a:xfrm>
          <a:prstGeom prst="rect">
            <a:avLst/>
          </a:prstGeom>
        </p:spPr>
      </p:pic>
    </p:spTree>
    <p:extLst>
      <p:ext uri="{BB962C8B-B14F-4D97-AF65-F5344CB8AC3E}">
        <p14:creationId xmlns:p14="http://schemas.microsoft.com/office/powerpoint/2010/main" val="334843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en-US"/>
              <a:t>Types of PV Inverters</a:t>
            </a:r>
          </a:p>
        </p:txBody>
      </p:sp>
      <p:sp>
        <p:nvSpPr>
          <p:cNvPr id="947203" name="Rectangle 3"/>
          <p:cNvSpPr>
            <a:spLocks noGrp="1" noChangeArrowheads="1"/>
          </p:cNvSpPr>
          <p:nvPr>
            <p:ph idx="1"/>
          </p:nvPr>
        </p:nvSpPr>
        <p:spPr>
          <a:xfrm>
            <a:off x="4184855" y="277586"/>
            <a:ext cx="7511350" cy="6027618"/>
          </a:xfrm>
        </p:spPr>
        <p:txBody>
          <a:bodyPr/>
          <a:lstStyle/>
          <a:p>
            <a:r>
              <a:rPr lang="en-US" dirty="0"/>
              <a:t>Stand-Alone Inverters</a:t>
            </a:r>
          </a:p>
          <a:p>
            <a:pPr lvl="1"/>
            <a:r>
              <a:rPr lang="en-US" dirty="0"/>
              <a:t>Operate from batteries and supply power independent of the utility grid.</a:t>
            </a:r>
          </a:p>
          <a:p>
            <a:pPr lvl="1"/>
            <a:endParaRPr lang="en-US" dirty="0"/>
          </a:p>
          <a:p>
            <a:r>
              <a:rPr lang="en-US" dirty="0"/>
              <a:t>Utility-Interactive or Grid-Connected Inverters</a:t>
            </a:r>
          </a:p>
          <a:p>
            <a:pPr lvl="1"/>
            <a:r>
              <a:rPr lang="en-US" dirty="0"/>
              <a:t>Operate from PV arrays and supply power in parallel with the utility grid.</a:t>
            </a:r>
          </a:p>
          <a:p>
            <a:pPr lvl="1"/>
            <a:endParaRPr lang="en-US" dirty="0"/>
          </a:p>
          <a:p>
            <a:r>
              <a:rPr lang="en-US" dirty="0"/>
              <a:t>Bi-Modal or Battery-Based Interactive Inverters</a:t>
            </a:r>
          </a:p>
          <a:p>
            <a:pPr lvl="1"/>
            <a:r>
              <a:rPr lang="en-US" dirty="0"/>
              <a:t>Operate as diversionary charge controllers, and produce AC power output to regulate PV array battery charging when the grid is energized.</a:t>
            </a:r>
          </a:p>
          <a:p>
            <a:pPr lvl="1"/>
            <a:r>
              <a:rPr lang="en-US" dirty="0"/>
              <a:t>Transfer PV system operation to a stand-alone mode and provide backup electric power to critical loads when the utility grid is not energized .</a:t>
            </a:r>
          </a:p>
        </p:txBody>
      </p:sp>
    </p:spTree>
    <p:extLst>
      <p:ext uri="{BB962C8B-B14F-4D97-AF65-F5344CB8AC3E}">
        <p14:creationId xmlns:p14="http://schemas.microsoft.com/office/powerpoint/2010/main" val="38801234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a:t>Stand-Alone Inverters</a:t>
            </a:r>
          </a:p>
        </p:txBody>
      </p:sp>
      <p:sp>
        <p:nvSpPr>
          <p:cNvPr id="687107" name="Rectangle 3"/>
          <p:cNvSpPr>
            <a:spLocks noGrp="1" noChangeArrowheads="1"/>
          </p:cNvSpPr>
          <p:nvPr>
            <p:ph idx="1"/>
          </p:nvPr>
        </p:nvSpPr>
        <p:spPr/>
        <p:txBody>
          <a:bodyPr/>
          <a:lstStyle/>
          <a:p>
            <a:r>
              <a:rPr lang="en-US" dirty="0"/>
              <a:t>Stand-alone inverters use batteries for DC power input.</a:t>
            </a:r>
          </a:p>
          <a:p>
            <a:pPr lvl="1"/>
            <a:r>
              <a:rPr lang="en-US" dirty="0"/>
              <a:t>PV arrays or other DC sources are used to charge the battery independently.</a:t>
            </a:r>
          </a:p>
          <a:p>
            <a:pPr lvl="1"/>
            <a:r>
              <a:rPr lang="en-US" dirty="0"/>
              <a:t>Common DC input voltage 12 V, 24 V and 48 V for residential application, up to 480 V for industrial applications.</a:t>
            </a:r>
          </a:p>
          <a:p>
            <a:r>
              <a:rPr lang="en-US" dirty="0"/>
              <a:t>Supply power to AC loads is isolated from the grid; the inverter power rating dictates maximum AC load.</a:t>
            </a:r>
          </a:p>
          <a:p>
            <a:r>
              <a:rPr lang="en-US" dirty="0"/>
              <a:t>Often include battery charger function for using an independent AC input source (e.g., generator or grid)</a:t>
            </a:r>
          </a:p>
          <a:p>
            <a:pPr lvl="1"/>
            <a:r>
              <a:rPr lang="en-US" dirty="0"/>
              <a:t>Cannot synchronize with and feed power back into the grid.</a:t>
            </a:r>
          </a:p>
          <a:p>
            <a:r>
              <a:rPr lang="en-US" dirty="0"/>
              <a:t>The output power rating must be at least equal to the single largest connected load.</a:t>
            </a:r>
          </a:p>
        </p:txBody>
      </p:sp>
      <p:sp>
        <p:nvSpPr>
          <p:cNvPr id="2" name="TextBox 1"/>
          <p:cNvSpPr txBox="1"/>
          <p:nvPr/>
        </p:nvSpPr>
        <p:spPr>
          <a:xfrm>
            <a:off x="8465590" y="6213693"/>
            <a:ext cx="3856505" cy="338554"/>
          </a:xfrm>
          <a:prstGeom prst="rect">
            <a:avLst/>
          </a:prstGeom>
          <a:noFill/>
        </p:spPr>
        <p:txBody>
          <a:bodyPr wrap="square" rtlCol="0">
            <a:spAutoFit/>
          </a:bodyPr>
          <a:lstStyle/>
          <a:p>
            <a:r>
              <a:rPr lang="en-US" sz="800" dirty="0" smtClean="0"/>
              <a:t>Stephan Ridgway [CC BY 2.0]. </a:t>
            </a:r>
            <a:r>
              <a:rPr lang="en-US" sz="800" dirty="0"/>
              <a:t>Retrieved from https://www.flickr.com/photos/stephanridgway/14141342129 </a:t>
            </a: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8" y="4505091"/>
            <a:ext cx="1858537" cy="1393903"/>
          </a:xfrm>
          <a:prstGeom prst="rect">
            <a:avLst/>
          </a:prstGeom>
        </p:spPr>
      </p:pic>
      <p:sp>
        <p:nvSpPr>
          <p:cNvPr id="7" name="TextBox 6"/>
          <p:cNvSpPr txBox="1"/>
          <p:nvPr/>
        </p:nvSpPr>
        <p:spPr>
          <a:xfrm>
            <a:off x="4393580" y="5828304"/>
            <a:ext cx="1817649" cy="584775"/>
          </a:xfrm>
          <a:prstGeom prst="rect">
            <a:avLst/>
          </a:prstGeom>
          <a:noFill/>
        </p:spPr>
        <p:txBody>
          <a:bodyPr wrap="square" rtlCol="0">
            <a:spAutoFit/>
          </a:bodyPr>
          <a:lstStyle/>
          <a:p>
            <a:r>
              <a:rPr lang="en-US" sz="800" dirty="0" err="1"/>
              <a:t>Qurren</a:t>
            </a:r>
            <a:r>
              <a:rPr lang="en-US" sz="800" dirty="0"/>
              <a:t> [CC BY-SA </a:t>
            </a:r>
            <a:r>
              <a:rPr lang="en-US" sz="800" dirty="0" smtClean="0"/>
              <a:t>4.0]. </a:t>
            </a:r>
            <a:r>
              <a:rPr lang="en-US" sz="800" dirty="0"/>
              <a:t>Retrieved from https://commons.wikimedia.org/wiki/File:Meltec_car_power_inverter_SIV-300.jpg</a:t>
            </a:r>
            <a:endParaRPr lang="en-US" sz="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380" y="4009440"/>
            <a:ext cx="2984810" cy="2238608"/>
          </a:xfrm>
          <a:prstGeom prst="rect">
            <a:avLst/>
          </a:prstGeom>
        </p:spPr>
      </p:pic>
    </p:spTree>
    <p:extLst>
      <p:ext uri="{BB962C8B-B14F-4D97-AF65-F5344CB8AC3E}">
        <p14:creationId xmlns:p14="http://schemas.microsoft.com/office/powerpoint/2010/main" val="19516501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5"/>
          <p:cNvSpPr>
            <a:spLocks noGrp="1" noChangeArrowheads="1"/>
          </p:cNvSpPr>
          <p:nvPr>
            <p:ph type="title"/>
          </p:nvPr>
        </p:nvSpPr>
        <p:spPr>
          <a:xfrm>
            <a:off x="527956" y="1606731"/>
            <a:ext cx="3312523" cy="2286000"/>
          </a:xfrm>
        </p:spPr>
        <p:txBody>
          <a:bodyPr/>
          <a:lstStyle/>
          <a:p>
            <a:pPr eaLnBrk="1" hangingPunct="1"/>
            <a:r>
              <a:rPr lang="en-US" dirty="0"/>
              <a:t>Utility-Interactive Inverters</a:t>
            </a:r>
          </a:p>
        </p:txBody>
      </p:sp>
      <p:sp>
        <p:nvSpPr>
          <p:cNvPr id="2" name="Content Placeholder 1"/>
          <p:cNvSpPr>
            <a:spLocks noGrp="1"/>
          </p:cNvSpPr>
          <p:nvPr>
            <p:ph idx="1"/>
          </p:nvPr>
        </p:nvSpPr>
        <p:spPr/>
        <p:txBody>
          <a:bodyPr>
            <a:normAutofit/>
          </a:bodyPr>
          <a:lstStyle/>
          <a:p>
            <a:r>
              <a:rPr lang="en-US" dirty="0"/>
              <a:t>All listed interactive inverters produce utility-grade sine wave output and include anti-islanding safety features to de-energize inverter output to the grid upon loss of grid voltage.  This will prevent anyone from getting a shock if he or she is working on the power lines when the power is down.</a:t>
            </a:r>
          </a:p>
          <a:p>
            <a:r>
              <a:rPr lang="en-US" dirty="0"/>
              <a:t>Interactive inverters use PV arrays for DC power input and supply synchronized AC output power in parallel with the utility grid.</a:t>
            </a:r>
          </a:p>
          <a:p>
            <a:r>
              <a:rPr lang="en-US" dirty="0"/>
              <a:t>Because a grid tied inverter will send its excess electricity to the grid, it is important that the sine wave created by the inverter is top quality. Poor sine waves could damage motors, computers, and sensitive equipment.</a:t>
            </a:r>
          </a:p>
        </p:txBody>
      </p:sp>
    </p:spTree>
    <p:extLst>
      <p:ext uri="{BB962C8B-B14F-4D97-AF65-F5344CB8AC3E}">
        <p14:creationId xmlns:p14="http://schemas.microsoft.com/office/powerpoint/2010/main" val="42672839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Micro inverters</a:t>
            </a:r>
            <a:endParaRPr lang="en-US" dirty="0"/>
          </a:p>
        </p:txBody>
      </p:sp>
      <p:sp>
        <p:nvSpPr>
          <p:cNvPr id="5" name="Content Placeholder 4"/>
          <p:cNvSpPr>
            <a:spLocks noGrp="1"/>
          </p:cNvSpPr>
          <p:nvPr>
            <p:ph idx="1"/>
          </p:nvPr>
        </p:nvSpPr>
        <p:spPr/>
        <p:txBody>
          <a:bodyPr/>
          <a:lstStyle/>
          <a:p>
            <a:r>
              <a:rPr lang="en-US" dirty="0"/>
              <a:t>Micro inverters are small Grid Tied inverters that are mounted behind each of the Modules.</a:t>
            </a:r>
          </a:p>
          <a:p>
            <a:r>
              <a:rPr lang="en-US" dirty="0"/>
              <a:t>Used primarily for residential and small commercial applications</a:t>
            </a:r>
          </a:p>
          <a:p>
            <a:r>
              <a:rPr lang="en-US" dirty="0"/>
              <a:t>Can achieve greater energy harvest from partially-shaded and multi-directional arrays</a:t>
            </a:r>
          </a:p>
          <a:p>
            <a:endParaRPr lang="en-US" dirty="0"/>
          </a:p>
        </p:txBody>
      </p:sp>
      <p:sp>
        <p:nvSpPr>
          <p:cNvPr id="2" name="TextBox 1"/>
          <p:cNvSpPr txBox="1"/>
          <p:nvPr/>
        </p:nvSpPr>
        <p:spPr>
          <a:xfrm>
            <a:off x="4516243" y="5694007"/>
            <a:ext cx="3289610" cy="338554"/>
          </a:xfrm>
          <a:prstGeom prst="rect">
            <a:avLst/>
          </a:prstGeom>
          <a:noFill/>
        </p:spPr>
        <p:txBody>
          <a:bodyPr wrap="square" rtlCol="0">
            <a:spAutoFit/>
          </a:bodyPr>
          <a:lstStyle/>
          <a:p>
            <a:r>
              <a:rPr lang="en-US" sz="800" dirty="0" err="1" smtClean="0"/>
              <a:t>Mastervolt</a:t>
            </a:r>
            <a:r>
              <a:rPr lang="en-US" sz="800" dirty="0"/>
              <a:t> </a:t>
            </a:r>
            <a:r>
              <a:rPr lang="en-US" sz="800" dirty="0" smtClean="0"/>
              <a:t>[CC </a:t>
            </a:r>
            <a:r>
              <a:rPr lang="en-US" sz="800" dirty="0"/>
              <a:t>BY-SA </a:t>
            </a:r>
            <a:r>
              <a:rPr lang="en-US" sz="800" dirty="0" smtClean="0"/>
              <a:t>3.0]. </a:t>
            </a:r>
            <a:r>
              <a:rPr lang="en-US" sz="800" dirty="0"/>
              <a:t>Retrieved from https://commons.wikimedia.org/wiki/File:Sunmaster_130.jpg</a:t>
            </a:r>
            <a:endParaRPr lang="en-US" sz="8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745" t="14471" r="17099" b="15609"/>
          <a:stretch/>
        </p:blipFill>
        <p:spPr>
          <a:xfrm>
            <a:off x="4627756" y="2392801"/>
            <a:ext cx="3178097" cy="33089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969" y="2050913"/>
            <a:ext cx="2987040" cy="2072640"/>
          </a:xfrm>
          <a:prstGeom prst="rect">
            <a:avLst/>
          </a:prstGeom>
        </p:spPr>
      </p:pic>
      <p:sp>
        <p:nvSpPr>
          <p:cNvPr id="9" name="TextBox 8"/>
          <p:cNvSpPr txBox="1"/>
          <p:nvPr/>
        </p:nvSpPr>
        <p:spPr>
          <a:xfrm>
            <a:off x="8754960" y="4177689"/>
            <a:ext cx="3101057" cy="338554"/>
          </a:xfrm>
          <a:prstGeom prst="rect">
            <a:avLst/>
          </a:prstGeom>
          <a:noFill/>
        </p:spPr>
        <p:txBody>
          <a:bodyPr wrap="square" rtlCol="0">
            <a:spAutoFit/>
          </a:bodyPr>
          <a:lstStyle/>
          <a:p>
            <a:r>
              <a:rPr lang="en-US" sz="800" dirty="0" smtClean="0"/>
              <a:t>OK-Services [CC BY 3.0]. </a:t>
            </a:r>
            <a:r>
              <a:rPr lang="en-US" sz="800" dirty="0"/>
              <a:t>Retrieved from https://en.wikipedia.org/wiki/File:OK4E-100.jpg</a:t>
            </a:r>
          </a:p>
        </p:txBody>
      </p:sp>
    </p:spTree>
    <p:extLst>
      <p:ext uri="{BB962C8B-B14F-4D97-AF65-F5344CB8AC3E}">
        <p14:creationId xmlns:p14="http://schemas.microsoft.com/office/powerpoint/2010/main" val="93122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5"/>
          <p:cNvSpPr>
            <a:spLocks noGrp="1" noChangeArrowheads="1"/>
          </p:cNvSpPr>
          <p:nvPr>
            <p:ph type="title"/>
          </p:nvPr>
        </p:nvSpPr>
        <p:spPr/>
        <p:txBody>
          <a:bodyPr/>
          <a:lstStyle/>
          <a:p>
            <a:r>
              <a:rPr lang="en-US"/>
              <a:t>Bimodal Inverters</a:t>
            </a:r>
            <a:endParaRPr lang="en-US" dirty="0"/>
          </a:p>
        </p:txBody>
      </p:sp>
      <p:sp>
        <p:nvSpPr>
          <p:cNvPr id="695299" name="Rectangle 6"/>
          <p:cNvSpPr>
            <a:spLocks noGrp="1" noChangeArrowheads="1"/>
          </p:cNvSpPr>
          <p:nvPr>
            <p:ph idx="1"/>
          </p:nvPr>
        </p:nvSpPr>
        <p:spPr/>
        <p:txBody>
          <a:bodyPr/>
          <a:lstStyle/>
          <a:p>
            <a:r>
              <a:rPr lang="en-US" dirty="0" smtClean="0"/>
              <a:t>Bimodal </a:t>
            </a:r>
            <a:r>
              <a:rPr lang="en-US" dirty="0"/>
              <a:t>inverters use batteries for DC power input and may operate in either interactive or stand-alone mode.</a:t>
            </a:r>
          </a:p>
          <a:p>
            <a:r>
              <a:rPr lang="en-US" dirty="0"/>
              <a:t>In interactive mode, the inverter produces AC power output in proportion to PV array production, while maintaining a prescribed maximum battery voltage.</a:t>
            </a:r>
          </a:p>
          <a:p>
            <a:r>
              <a:rPr lang="en-US" dirty="0"/>
              <a:t>Upon loss of grid voltage, the inverter automatically transfers to stand-alone mode, and powers backup loads isolated from grid.</a:t>
            </a:r>
          </a:p>
          <a:p>
            <a:r>
              <a:rPr lang="en-US" dirty="0"/>
              <a:t>Bimodal inverters may also include load control, battery charging, and generator starting functions.</a:t>
            </a:r>
          </a:p>
        </p:txBody>
      </p:sp>
    </p:spTree>
    <p:extLst>
      <p:ext uri="{BB962C8B-B14F-4D97-AF65-F5344CB8AC3E}">
        <p14:creationId xmlns:p14="http://schemas.microsoft.com/office/powerpoint/2010/main" val="3517555064"/>
      </p:ext>
    </p:extLst>
  </p:cSld>
  <p:clrMapOvr>
    <a:masterClrMapping/>
  </p:clrMapOvr>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2610</TotalTime>
  <Words>1310</Words>
  <Application>Microsoft Office PowerPoint</Application>
  <PresentationFormat>Widescreen</PresentationFormat>
  <Paragraphs>87</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Retrospect</vt:lpstr>
      <vt:lpstr>Components  </vt:lpstr>
      <vt:lpstr>Objectives</vt:lpstr>
      <vt:lpstr>Inverters</vt:lpstr>
      <vt:lpstr>Inverter sizing </vt:lpstr>
      <vt:lpstr>Types of PV Inverters</vt:lpstr>
      <vt:lpstr>Stand-Alone Inverters</vt:lpstr>
      <vt:lpstr>Utility-Interactive Inverters</vt:lpstr>
      <vt:lpstr>Micro inverters</vt:lpstr>
      <vt:lpstr>Bimodal Inverters</vt:lpstr>
      <vt:lpstr>Bimodal Inverters System</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228</cp:revision>
  <cp:lastPrinted>2017-10-01T16:21:22Z</cp:lastPrinted>
  <dcterms:created xsi:type="dcterms:W3CDTF">2017-10-01T16:12:52Z</dcterms:created>
  <dcterms:modified xsi:type="dcterms:W3CDTF">2019-02-22T16:38:03Z</dcterms:modified>
</cp:coreProperties>
</file>